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3" r:id="rId3"/>
    <p:sldId id="350" r:id="rId4"/>
    <p:sldId id="351" r:id="rId5"/>
    <p:sldId id="352" r:id="rId6"/>
    <p:sldId id="360" r:id="rId7"/>
    <p:sldId id="355" r:id="rId8"/>
    <p:sldId id="357" r:id="rId9"/>
    <p:sldId id="358" r:id="rId10"/>
    <p:sldId id="359" r:id="rId11"/>
    <p:sldId id="353" r:id="rId12"/>
    <p:sldId id="354" r:id="rId13"/>
    <p:sldId id="361" r:id="rId14"/>
    <p:sldId id="321" r:id="rId15"/>
    <p:sldId id="356" r:id="rId1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CC00"/>
    <a:srgbClr val="0066FF"/>
    <a:srgbClr val="0BD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109" d="100"/>
          <a:sy n="109" d="100"/>
        </p:scale>
        <p:origin x="16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F2D61A3-A16B-404F-9BB5-B261DCA69E4E}" type="datetimeFigureOut">
              <a:rPr lang="en-GB"/>
              <a:pPr>
                <a:defRPr/>
              </a:pPr>
              <a:t>14/02/2020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AD53A7C-34D9-47FF-873B-D3394EC1A1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0266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920473-9CC7-4F9C-B1FD-38CED279BD37}" type="datetimeFigureOut">
              <a:rPr lang="en-GB"/>
              <a:pPr>
                <a:defRPr/>
              </a:pPr>
              <a:t>14/02/2020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191287-2994-47F2-8165-25B502B432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211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Counting: </a:t>
            </a:r>
            <a:r>
              <a:rPr lang="en-GB" dirty="0" smtClean="0"/>
              <a:t>Numbers to and beyond 100: Count</a:t>
            </a:r>
            <a:r>
              <a:rPr lang="en-GB" baseline="0" dirty="0" smtClean="0"/>
              <a:t> forward and back in 2, 3, 5, 10; </a:t>
            </a:r>
            <a:r>
              <a:rPr lang="en-GB" baseline="0" dirty="0" err="1" smtClean="0"/>
              <a:t>p.v</a:t>
            </a:r>
            <a:r>
              <a:rPr lang="en-GB" baseline="0" dirty="0" smtClean="0"/>
              <a:t>. of 2-dig numbers; &lt;,&gt;,=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58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Skip count</a:t>
            </a:r>
            <a:r>
              <a:rPr lang="en-GB" baseline="0" dirty="0" smtClean="0"/>
              <a:t> to solve until tables and rules learnt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583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Skip count</a:t>
            </a:r>
            <a:r>
              <a:rPr lang="en-GB" baseline="0" dirty="0" smtClean="0"/>
              <a:t> to solve until tables and rules learnt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069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Skip count</a:t>
            </a:r>
            <a:r>
              <a:rPr lang="en-GB" baseline="0" dirty="0" smtClean="0"/>
              <a:t> to solve until tables and rules learnt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834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Easimaths</a:t>
            </a:r>
            <a:r>
              <a:rPr lang="en-GB" dirty="0" smtClean="0"/>
              <a:t> – Certificate for most points each week in Yr2 + a</a:t>
            </a:r>
            <a:r>
              <a:rPr lang="en-GB" baseline="0" dirty="0" smtClean="0"/>
              <a:t> mention in the newsletter; Progress links to curriculum</a:t>
            </a:r>
          </a:p>
          <a:p>
            <a:r>
              <a:rPr lang="en-GB" baseline="0" dirty="0" smtClean="0"/>
              <a:t>Number blocks – good for parents &amp; kids to watch to see concepts</a:t>
            </a:r>
          </a:p>
          <a:p>
            <a:r>
              <a:rPr lang="en-GB" dirty="0" smtClean="0"/>
              <a:t>Memorising facts is important – Learn songs (farmer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pete</a:t>
            </a:r>
            <a:r>
              <a:rPr lang="en-GB" baseline="0" dirty="0" smtClean="0"/>
              <a:t> – bonds, doubles, counting to 10, hey now kids)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737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Easimaths</a:t>
            </a:r>
            <a:r>
              <a:rPr lang="en-GB" dirty="0" smtClean="0"/>
              <a:t> – Certificate for most points each week in Yr2 + a</a:t>
            </a:r>
            <a:r>
              <a:rPr lang="en-GB" baseline="0" dirty="0" smtClean="0"/>
              <a:t> mention in the newsletter; Progress links to curriculum</a:t>
            </a:r>
          </a:p>
          <a:p>
            <a:r>
              <a:rPr lang="en-GB" baseline="0" dirty="0" smtClean="0"/>
              <a:t>Number blocks – good for parents &amp; kids to watch to see concepts</a:t>
            </a:r>
          </a:p>
          <a:p>
            <a:r>
              <a:rPr lang="en-GB" dirty="0" smtClean="0"/>
              <a:t>Memorising facts is important – Learn songs (farmer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pete</a:t>
            </a:r>
            <a:r>
              <a:rPr lang="en-GB" baseline="0" dirty="0" smtClean="0"/>
              <a:t> – bonds, doubles, counting to 10, hey now kids)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20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Counting: </a:t>
            </a:r>
            <a:r>
              <a:rPr lang="en-GB" dirty="0" smtClean="0"/>
              <a:t>Numbers to and beyond 100: Count</a:t>
            </a:r>
            <a:r>
              <a:rPr lang="en-GB" baseline="0" dirty="0" smtClean="0"/>
              <a:t> forward and back in 2, 3, 5, 10; </a:t>
            </a:r>
            <a:r>
              <a:rPr lang="en-GB" baseline="0" dirty="0" err="1" smtClean="0"/>
              <a:t>p.v</a:t>
            </a:r>
            <a:r>
              <a:rPr lang="en-GB" baseline="0" dirty="0" smtClean="0"/>
              <a:t>. of 2-dig numbers; &lt;,&gt;,=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418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Counting: </a:t>
            </a:r>
            <a:r>
              <a:rPr lang="en-GB" dirty="0" smtClean="0"/>
              <a:t>Numbers to and beyond 100: Count</a:t>
            </a:r>
            <a:r>
              <a:rPr lang="en-GB" baseline="0" dirty="0" smtClean="0"/>
              <a:t> forward and back in 2, 3, 5, 10; </a:t>
            </a:r>
            <a:r>
              <a:rPr lang="en-GB" baseline="0" dirty="0" err="1" smtClean="0"/>
              <a:t>p.v</a:t>
            </a:r>
            <a:r>
              <a:rPr lang="en-GB" baseline="0" dirty="0" smtClean="0"/>
              <a:t>. of 2-dig numbers; &lt;,&gt;,=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286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Counting: </a:t>
            </a:r>
            <a:r>
              <a:rPr lang="en-GB" dirty="0" smtClean="0"/>
              <a:t>Numbers to and beyond 100: Count</a:t>
            </a:r>
            <a:r>
              <a:rPr lang="en-GB" baseline="0" dirty="0" smtClean="0"/>
              <a:t> forward and back in 2, 3, 5, 10; </a:t>
            </a:r>
            <a:r>
              <a:rPr lang="en-GB" baseline="0" dirty="0" err="1" smtClean="0"/>
              <a:t>p.v</a:t>
            </a:r>
            <a:r>
              <a:rPr lang="en-GB" baseline="0" dirty="0" smtClean="0"/>
              <a:t>. of 2-dig numbers; &lt;,&gt;,=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82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Counting: </a:t>
            </a:r>
            <a:r>
              <a:rPr lang="en-GB" dirty="0" smtClean="0"/>
              <a:t>Numbers to and beyond 100: Count</a:t>
            </a:r>
            <a:r>
              <a:rPr lang="en-GB" baseline="0" dirty="0" smtClean="0"/>
              <a:t> forward and back in 2, 3, 5, 10; </a:t>
            </a:r>
            <a:r>
              <a:rPr lang="en-GB" baseline="0" dirty="0" err="1" smtClean="0"/>
              <a:t>p.v</a:t>
            </a:r>
            <a:r>
              <a:rPr lang="en-GB" baseline="0" dirty="0" smtClean="0"/>
              <a:t>. of 2-dig numbers; &lt;,&gt;,=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223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467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Counting: </a:t>
            </a:r>
            <a:r>
              <a:rPr lang="en-GB" dirty="0" smtClean="0"/>
              <a:t>Numbers to and beyond 100: Count</a:t>
            </a:r>
            <a:r>
              <a:rPr lang="en-GB" baseline="0" dirty="0" smtClean="0"/>
              <a:t> forward and back in 2, 3, 5, 10; </a:t>
            </a:r>
            <a:r>
              <a:rPr lang="en-GB" baseline="0" dirty="0" err="1" smtClean="0"/>
              <a:t>p.v</a:t>
            </a:r>
            <a:r>
              <a:rPr lang="en-GB" baseline="0" dirty="0" smtClean="0"/>
              <a:t>. of 2-dig numbers; &lt;,&gt;,=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67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Counting: </a:t>
            </a:r>
            <a:r>
              <a:rPr lang="en-GB" dirty="0" smtClean="0"/>
              <a:t>Numbers to and beyond 100: Count</a:t>
            </a:r>
            <a:r>
              <a:rPr lang="en-GB" baseline="0" dirty="0" smtClean="0"/>
              <a:t> forward and back in 2, 3, 5, 10; </a:t>
            </a:r>
            <a:r>
              <a:rPr lang="en-GB" baseline="0" dirty="0" err="1" smtClean="0"/>
              <a:t>p.v</a:t>
            </a:r>
            <a:r>
              <a:rPr lang="en-GB" baseline="0" dirty="0" smtClean="0"/>
              <a:t>. of 2-dig numbers; &lt;,&gt;,=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154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Counting: </a:t>
            </a:r>
            <a:r>
              <a:rPr lang="en-GB" dirty="0" smtClean="0"/>
              <a:t>Numbers to and beyond 100: Count</a:t>
            </a:r>
            <a:r>
              <a:rPr lang="en-GB" baseline="0" dirty="0" smtClean="0"/>
              <a:t> forward and back in 2, 3, 5, 10; </a:t>
            </a:r>
            <a:r>
              <a:rPr lang="en-GB" baseline="0" dirty="0" err="1" smtClean="0"/>
              <a:t>p.v</a:t>
            </a:r>
            <a:r>
              <a:rPr lang="en-GB" baseline="0" dirty="0" smtClean="0"/>
              <a:t>. of 2-dig numbers; &lt;,&gt;,=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0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11150"/>
            <a:ext cx="1512887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311150"/>
            <a:ext cx="6646863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0C7E3D-7BF1-4037-B21C-10364F987F5D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E68D70-DC38-4A9E-8208-70743520C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93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9A9E0-3AB9-4F93-8E0B-458B5D712486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E462E-124E-45D8-AD49-93F7F9AD82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42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47FDB-E44A-48B7-9352-EA4BB1B4CCD4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E8B60-B840-45ED-8976-9472CB916D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56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95288" y="6381750"/>
            <a:ext cx="828675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" name="Text Box 18"/>
          <p:cNvSpPr txBox="1">
            <a:spLocks noChangeArrowheads="1"/>
          </p:cNvSpPr>
          <p:nvPr userDrawn="1"/>
        </p:nvSpPr>
        <p:spPr bwMode="auto">
          <a:xfrm>
            <a:off x="466725" y="5876925"/>
            <a:ext cx="7561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GB" altLang="en-US" smtClean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5732463"/>
            <a:ext cx="757237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39102F-678A-4286-88E2-BE58E4DB745F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7D37C-7EA1-4943-AFBD-D48849A651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0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011BD3-74E5-402C-A4AA-1E2DEAEF6C4A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CB1AC-FBC4-4412-B45B-D15C35CA5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816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13AF13-AC78-4F6A-AA14-9C6C27F6B6AD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25E6-13B9-4BCC-B8E4-C2A255BFC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7776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051237-0EB5-4ADE-9BC7-C4E25B27C650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EC79D-B22B-4451-9E87-F712DEC693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018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FEE47-EA92-4611-9AB0-7CA9E3D4DB56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7A904-0F19-4243-879F-FE3EC38DB3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020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67FD2-D16B-447E-9B0D-99A7E7107F69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0C8CF-B5CC-44AC-B4EC-7E49A3CCA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9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62AE3-3332-4D6B-9CF4-8398197FD171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3B945-DB7A-443F-BF30-2ED34556C3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787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9639D55-22D0-41F4-81E8-E8782F5220A1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A38D3-E280-4765-A91F-09A5747993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544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5D17803-256C-43AA-BD79-13059EC56377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FF9ED307-9674-4F01-8EFE-60C524CC97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26" r:id="rId7"/>
    <p:sldLayoutId id="2147484035" r:id="rId8"/>
    <p:sldLayoutId id="2147484036" r:id="rId9"/>
    <p:sldLayoutId id="2147484027" r:id="rId10"/>
    <p:sldLayoutId id="21474840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hyperlink" Target="https://www.google.co.uk/url?sa=i&amp;url=https://www.turtlediary.com/quiz/place-value-models-tens-and-ones.html&amp;psig=AOvVaw2oHkKjiK3lLHRUE-GLRIzf&amp;ust=1580687354336000&amp;source=images&amp;cd=vfe&amp;ved=0CAIQjRxqFwoTCIC9ibTFsecCFQAAAAAdAAAAABAL" TargetMode="External"/><Relationship Id="rId7" Type="http://schemas.openxmlformats.org/officeDocument/2006/relationships/image" Target="../media/image12.gif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11" Type="http://schemas.openxmlformats.org/officeDocument/2006/relationships/image" Target="../media/image15.jpeg"/><Relationship Id="rId5" Type="http://schemas.openxmlformats.org/officeDocument/2006/relationships/image" Target="../media/image10.gif"/><Relationship Id="rId10" Type="http://schemas.openxmlformats.org/officeDocument/2006/relationships/hyperlink" Target="https://www.google.co.uk/url?sa=i&amp;url=https://www.glsed.co.uk/product/curricular/mathematics/number-and-place-value/20-bead-strings-teacher/g1595342&amp;psig=AOvVaw1qhp9yLqQ_hxOfDXUzEXh_&amp;ust=1580688021253000&amp;source=images&amp;cd=vfe&amp;ved=0CAIQjRxqFwoTCKCtnfLHsecCFQAAAAAdAAAAABAE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url=https://www.turtlediary.com/quiz/place-value-models-tens-and-ones.html&amp;psig=AOvVaw2oHkKjiK3lLHRUE-GLRIzf&amp;ust=1580687354336000&amp;source=images&amp;cd=vfe&amp;ved=0CAIQjRxqFwoTCIC9ibTFsecCFQAAAAAdAAAAAB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image" Target="../media/image2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hyperlink" Target="https://www.google.co.uk/url?sa=i&amp;url=https://www.shutterstock.com/search/smiley%2Bdrawing&amp;psig=AOvVaw2peVn-6tpRsXNanFNUlnGa&amp;ust=1581106512865000&amp;source=images&amp;cd=vfe&amp;ved=0CAIQjRxqFwoTCOiKloffvecCFQAAAAAdAAAAAB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44675"/>
            <a:ext cx="9144000" cy="7921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8280920" cy="1468065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u="sng" dirty="0" smtClean="0">
                <a:solidFill>
                  <a:schemeClr val="bg1"/>
                </a:solidFill>
              </a:rPr>
              <a:t>Mathematics Workshop</a:t>
            </a:r>
            <a:endParaRPr lang="en-US" sz="3600" u="sng" dirty="0">
              <a:solidFill>
                <a:schemeClr val="bg1"/>
              </a:solidFill>
            </a:endParaRPr>
          </a:p>
        </p:txBody>
      </p:sp>
      <p:sp>
        <p:nvSpPr>
          <p:cNvPr id="10244" name="Subtitle 2"/>
          <p:cNvSpPr>
            <a:spLocks noGrp="1"/>
          </p:cNvSpPr>
          <p:nvPr>
            <p:ph type="subTitle" idx="1"/>
          </p:nvPr>
        </p:nvSpPr>
        <p:spPr>
          <a:xfrm>
            <a:off x="107950" y="6308725"/>
            <a:ext cx="2887663" cy="1754188"/>
          </a:xfrm>
        </p:spPr>
        <p:txBody>
          <a:bodyPr/>
          <a:lstStyle/>
          <a:p>
            <a:pPr marR="0" eaLnBrk="1" hangingPunct="1"/>
            <a:r>
              <a:rPr lang="en-GB" altLang="en-US" dirty="0" smtClean="0"/>
              <a:t>February 2020</a:t>
            </a:r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3212976"/>
            <a:ext cx="8280920" cy="1468065"/>
          </a:xfrm>
          <a:prstGeom prst="rect">
            <a:avLst/>
          </a:prstGeom>
          <a:ln>
            <a:miter lim="800000"/>
            <a:headEnd/>
            <a:tailEnd/>
          </a:ln>
          <a:extLst/>
        </p:spPr>
        <p:txBody>
          <a:bodyPr anchor="b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solidFill>
                  <a:srgbClr val="FF0000"/>
                </a:solidFill>
              </a:rPr>
              <a:t>Calculation in Year </a:t>
            </a:r>
            <a:r>
              <a:rPr lang="en-GB" sz="3600" dirty="0">
                <a:solidFill>
                  <a:srgbClr val="FF0000"/>
                </a:solidFill>
              </a:rPr>
              <a:t>1</a:t>
            </a:r>
            <a:endParaRPr lang="en-GB" sz="3600" dirty="0" smtClean="0">
              <a:solidFill>
                <a:srgbClr val="FF0000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GB" sz="3600" dirty="0" smtClean="0">
              <a:solidFill>
                <a:srgbClr val="FF0000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2400" dirty="0" smtClean="0"/>
              <a:t>Addition, subtraction, multiplication and division</a:t>
            </a: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285234"/>
            <a:ext cx="7774693" cy="819429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Abstract</a:t>
            </a:r>
            <a:endParaRPr lang="en-GB" sz="3600" dirty="0"/>
          </a:p>
        </p:txBody>
      </p:sp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1216475" y="6272827"/>
            <a:ext cx="1779785" cy="58812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51520" y="1104663"/>
            <a:ext cx="871296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2113" lvl="1" indent="0" eaLnBrk="1" hangingPunct="1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Abstract – written symbols and calculations</a:t>
            </a:r>
          </a:p>
          <a:p>
            <a:pPr marL="392113" lvl="1" indent="0" eaLnBrk="1" hangingPunct="1"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marL="392113" lvl="1" indent="0" eaLnBrk="1" hangingPunct="1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e.g.  9 + 4 = 13</a:t>
            </a:r>
          </a:p>
          <a:p>
            <a:pPr marL="392113" lvl="1" indent="0" eaLnBrk="1" hangingPunct="1"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     13 – 4 = 9</a:t>
            </a:r>
          </a:p>
          <a:p>
            <a:pPr marL="392113" lvl="1" indent="0" eaLnBrk="1" hangingPunct="1"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marL="392113" lvl="1" indent="0" eaLnBrk="1" hangingPunct="1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Children are encouraged to give answers to calculations in full sentences – not just one word answers. This provides a framework to embed conceptual knowledge and build understanding.</a:t>
            </a:r>
          </a:p>
          <a:p>
            <a:pPr marL="392113" lvl="1" indent="0" eaLnBrk="1" hangingPunct="1"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marL="392113" lvl="1" indent="0" eaLnBrk="1" hangingPunct="1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e.g.  “nine add four equals thirteen”</a:t>
            </a:r>
          </a:p>
          <a:p>
            <a:pPr marL="392113" lvl="1" indent="0" eaLnBrk="1" hangingPunct="1"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     “thirteen take away four equals nine”</a:t>
            </a:r>
          </a:p>
          <a:p>
            <a:pPr marL="392113" lvl="1" indent="0" eaLnBrk="1" hangingPunct="1">
              <a:buNone/>
            </a:pPr>
            <a:endParaRPr lang="en-GB" alt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 eaLnBrk="1" hangingPunct="1">
              <a:buNone/>
            </a:pPr>
            <a:r>
              <a:rPr lang="en-GB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 NCETM - video</a:t>
            </a:r>
            <a:endParaRPr lang="en-GB" alt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 eaLnBrk="1" hangingPunct="1"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marL="392113" lvl="1" indent="0" eaLnBrk="1" hangingPunct="1"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marL="392113" lvl="1" indent="0" eaLnBrk="1" hangingPunct="1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  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93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1520" y="209259"/>
            <a:ext cx="9136686" cy="822857"/>
          </a:xfrm>
        </p:spPr>
        <p:txBody>
          <a:bodyPr lIns="91440" rIns="91440" bIns="45720" anchor="t">
            <a:normAutofit fontScale="90000"/>
          </a:bodyPr>
          <a:lstStyle/>
          <a:p>
            <a:pPr lvl="1">
              <a:defRPr/>
            </a:pPr>
            <a:r>
              <a:rPr lang="en-GB" altLang="en-US" sz="4000" dirty="0" smtClean="0"/>
              <a:t>Multiplication  </a:t>
            </a:r>
            <a:r>
              <a:rPr lang="en-GB" alt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‘X</a:t>
            </a:r>
            <a:r>
              <a:rPr lang="en-GB" alt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’ </a:t>
            </a:r>
            <a:r>
              <a:rPr lang="en-GB" alt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symbol means </a:t>
            </a:r>
            <a:r>
              <a:rPr lang="en-GB" alt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- lots of, rows of, groups of</a:t>
            </a:r>
            <a:br>
              <a:rPr lang="en-GB" alt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en-GB" altLang="en-US" sz="4000" dirty="0">
              <a:solidFill>
                <a:schemeClr val="tx1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-20451" y="721446"/>
            <a:ext cx="9144000" cy="5400600"/>
          </a:xfrm>
        </p:spPr>
        <p:txBody>
          <a:bodyPr/>
          <a:lstStyle/>
          <a:p>
            <a:pPr marL="392113" lvl="1" indent="0">
              <a:buNone/>
            </a:pPr>
            <a:endParaRPr lang="en-GB" altLang="en-US" sz="2000" dirty="0" smtClean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We begin teaching multiplication as repeated addition </a:t>
            </a:r>
          </a:p>
          <a:p>
            <a:pPr marL="392113" lvl="1" indent="0"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e.g. 2 + 2 + 2 = 6</a:t>
            </a:r>
          </a:p>
          <a:p>
            <a:pPr marL="392113" lvl="1" indent="0">
              <a:buNone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Then the process is simplified by turning the repeated addition into a multiplication calculation </a:t>
            </a:r>
          </a:p>
          <a:p>
            <a:pPr marL="392113" lvl="1" indent="0"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e.g. 3 x 2 = 6 (3 rows of 2)      </a:t>
            </a:r>
          </a:p>
          <a:p>
            <a:pPr marL="392113" lvl="1" indent="0">
              <a:buNone/>
            </a:pPr>
            <a:endParaRPr lang="en-GB" altLang="en-US" sz="2000" dirty="0" smtClean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Children draw arrays or groups of objects to help them answer multiplication calculations. </a:t>
            </a:r>
            <a:endParaRPr lang="en-GB" altLang="en-US" sz="2000" dirty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r>
              <a:rPr lang="en-GB" altLang="en-US" sz="2000" b="1" dirty="0" smtClean="0">
                <a:latin typeface="Comic Sans MS" panose="030F0702030302020204" pitchFamily="66" charset="0"/>
              </a:rPr>
              <a:t>                       </a:t>
            </a:r>
            <a:endParaRPr lang="en-GB" altLang="en-US" sz="2000" b="1" dirty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495682" y="4514335"/>
            <a:ext cx="296320" cy="31474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957675" y="4517617"/>
            <a:ext cx="296320" cy="31474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495682" y="4946383"/>
            <a:ext cx="296320" cy="31474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957675" y="4946383"/>
            <a:ext cx="296320" cy="31474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499786" y="5378431"/>
            <a:ext cx="296320" cy="31474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957675" y="5378431"/>
            <a:ext cx="296320" cy="31474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343619" y="4140976"/>
            <a:ext cx="771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rows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4" y="4829084"/>
            <a:ext cx="1292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columns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548172" y="4333166"/>
            <a:ext cx="76514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317891" y="4541086"/>
            <a:ext cx="0" cy="11520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52729" y="4829084"/>
            <a:ext cx="3150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This is called an array. Arrays </a:t>
            </a:r>
            <a:r>
              <a:rPr lang="en-GB" sz="2000" dirty="0">
                <a:latin typeface="Comic Sans MS" panose="030F0702030302020204" pitchFamily="66" charset="0"/>
              </a:rPr>
              <a:t>are </a:t>
            </a:r>
            <a:r>
              <a:rPr lang="en-GB" sz="2000" dirty="0" smtClean="0">
                <a:latin typeface="Comic Sans MS" panose="030F0702030302020204" pitchFamily="66" charset="0"/>
              </a:rPr>
              <a:t>an arrangement </a:t>
            </a:r>
            <a:r>
              <a:rPr lang="en-GB" sz="2000" dirty="0">
                <a:latin typeface="Comic Sans MS" panose="030F0702030302020204" pitchFamily="66" charset="0"/>
              </a:rPr>
              <a:t>of objects in rows and columns.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21153" y="4140976"/>
            <a:ext cx="30633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Each column must contain the same number of </a:t>
            </a:r>
            <a:r>
              <a:rPr lang="en-GB" dirty="0">
                <a:latin typeface="Comic Sans MS" panose="030F0702030302020204" pitchFamily="66" charset="0"/>
              </a:rPr>
              <a:t>o</a:t>
            </a:r>
            <a:r>
              <a:rPr lang="en-GB" dirty="0" smtClean="0">
                <a:latin typeface="Comic Sans MS" panose="030F0702030302020204" pitchFamily="66" charset="0"/>
              </a:rPr>
              <a:t>bjects as the other columns and each row must have the same number as the other rows.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302471" y="4946383"/>
            <a:ext cx="427016" cy="2800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3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332440" y="121274"/>
            <a:ext cx="2409908" cy="709902"/>
          </a:xfrm>
        </p:spPr>
        <p:txBody>
          <a:bodyPr lIns="91440" rIns="91440" bIns="45720" anchor="t"/>
          <a:lstStyle/>
          <a:p>
            <a:pPr>
              <a:defRPr/>
            </a:pPr>
            <a:r>
              <a:rPr lang="en-GB" altLang="en-US" sz="4000" dirty="0" smtClean="0"/>
              <a:t>Division</a:t>
            </a:r>
            <a:endParaRPr lang="en-GB" altLang="en-US" sz="4000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80584" y="908720"/>
            <a:ext cx="8229600" cy="4269067"/>
          </a:xfrm>
        </p:spPr>
        <p:txBody>
          <a:bodyPr/>
          <a:lstStyle/>
          <a:p>
            <a:pPr marL="392113" lvl="1" indent="0"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We teach division through sharing and grouping. </a:t>
            </a:r>
          </a:p>
          <a:p>
            <a:pPr marL="392113" lvl="1" indent="0">
              <a:buNone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r>
              <a:rPr lang="en-GB" altLang="en-US" sz="2000" b="1" dirty="0" smtClean="0">
                <a:latin typeface="Comic Sans MS" panose="030F0702030302020204" pitchFamily="66" charset="0"/>
              </a:rPr>
              <a:t>Sharing </a:t>
            </a:r>
          </a:p>
          <a:p>
            <a:pPr marL="392113" lvl="1" indent="0">
              <a:buNone/>
            </a:pPr>
            <a:endParaRPr lang="en-GB" altLang="en-US" sz="2000" dirty="0" smtClean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6 </a:t>
            </a:r>
            <a:r>
              <a:rPr lang="en-GB" altLang="en-US" sz="2000" dirty="0">
                <a:latin typeface="Comic Sans MS" panose="030F0702030302020204" pitchFamily="66" charset="0"/>
              </a:rPr>
              <a:t>÷ 2 = 3 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 (6 multilink cubes shared between 2 groups)</a:t>
            </a:r>
            <a:endParaRPr lang="en-GB" altLang="en-US" sz="2000" dirty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Sharing can also be modelled using children and hula hoops. </a:t>
            </a:r>
          </a:p>
          <a:p>
            <a:pPr marL="392113" lvl="1" indent="0"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This helps introduce the concept and give meaning. </a:t>
            </a:r>
            <a:endParaRPr lang="en-GB" altLang="en-US" sz="2000" dirty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701438" y="2972079"/>
            <a:ext cx="1964904" cy="187220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997972" y="2981544"/>
            <a:ext cx="1964904" cy="187220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4950" y="4022836"/>
            <a:ext cx="410948" cy="4320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667" y="3403124"/>
            <a:ext cx="410948" cy="432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0048" y="3379912"/>
            <a:ext cx="410948" cy="432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164" y="3430908"/>
            <a:ext cx="362441" cy="3810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010" y="3394323"/>
            <a:ext cx="410948" cy="4320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416" y="3967048"/>
            <a:ext cx="410948" cy="432048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822812" y="2653800"/>
            <a:ext cx="19932" cy="516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94854" y="2656715"/>
            <a:ext cx="550944" cy="5154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63852" y="2911842"/>
            <a:ext cx="1668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</a:t>
            </a:r>
            <a:r>
              <a:rPr lang="en-GB" dirty="0" smtClean="0">
                <a:latin typeface="Comic Sans MS" panose="030F0702030302020204" pitchFamily="66" charset="0"/>
              </a:rPr>
              <a:t>epresents the number of groups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897" y="3142070"/>
            <a:ext cx="1668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</a:t>
            </a:r>
            <a:r>
              <a:rPr lang="en-GB" dirty="0" smtClean="0">
                <a:latin typeface="Comic Sans MS" panose="030F0702030302020204" pitchFamily="66" charset="0"/>
              </a:rPr>
              <a:t>epresents the number of objects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96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40560" y="405342"/>
            <a:ext cx="2160240" cy="1143000"/>
          </a:xfrm>
        </p:spPr>
        <p:txBody>
          <a:bodyPr lIns="91440" rIns="91440" bIns="45720" anchor="t"/>
          <a:lstStyle/>
          <a:p>
            <a:pPr>
              <a:defRPr/>
            </a:pPr>
            <a:r>
              <a:rPr lang="en-GB" altLang="en-US" sz="4000" dirty="0" smtClean="0"/>
              <a:t>Division</a:t>
            </a:r>
            <a:endParaRPr lang="en-GB" altLang="en-US" sz="4000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11753" y="1306879"/>
            <a:ext cx="8455968" cy="4392487"/>
          </a:xfrm>
        </p:spPr>
        <p:txBody>
          <a:bodyPr/>
          <a:lstStyle/>
          <a:p>
            <a:pPr marL="392113" lvl="1" indent="0">
              <a:buNone/>
            </a:pPr>
            <a:r>
              <a:rPr lang="en-GB" altLang="en-US" sz="2400" b="1" dirty="0" smtClean="0">
                <a:latin typeface="Comic Sans MS" panose="030F0702030302020204" pitchFamily="66" charset="0"/>
              </a:rPr>
              <a:t>Grouping</a:t>
            </a:r>
          </a:p>
          <a:p>
            <a:pPr marL="392113" lvl="1" indent="0"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6 </a:t>
            </a:r>
            <a:r>
              <a:rPr lang="en-GB" altLang="en-US" sz="2400" dirty="0">
                <a:latin typeface="Comic Sans MS" panose="030F0702030302020204" pitchFamily="66" charset="0"/>
              </a:rPr>
              <a:t>÷ 2 = 3 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(grouping 6 multilink cubes into 2’s)</a:t>
            </a:r>
            <a:endParaRPr lang="en-GB" altLang="en-US" sz="2400" dirty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marL="392113" lvl="1" indent="0">
              <a:buNone/>
            </a:pPr>
            <a:endParaRPr lang="en-GB" altLang="en-US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697" y="3577634"/>
            <a:ext cx="720080" cy="75705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268" y="4525317"/>
            <a:ext cx="720080" cy="75705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952" y="3577635"/>
            <a:ext cx="720080" cy="75705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161" y="3496651"/>
            <a:ext cx="720080" cy="75705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952" y="4541731"/>
            <a:ext cx="720080" cy="75705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2901" y="4499405"/>
            <a:ext cx="720080" cy="757055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 rot="16200000">
            <a:off x="3022285" y="3787791"/>
            <a:ext cx="2621848" cy="115213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 rot="16200000">
            <a:off x="4398068" y="3841599"/>
            <a:ext cx="2621848" cy="108297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 rot="16200000">
            <a:off x="5739277" y="3822366"/>
            <a:ext cx="2621848" cy="108297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742804" y="3437375"/>
            <a:ext cx="1668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</a:t>
            </a:r>
            <a:r>
              <a:rPr lang="en-GB" dirty="0" smtClean="0">
                <a:latin typeface="Comic Sans MS" panose="030F0702030302020204" pitchFamily="66" charset="0"/>
              </a:rPr>
              <a:t>epresents the number of objects in each group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284675" y="2536379"/>
            <a:ext cx="702740" cy="960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67042" y="2551536"/>
            <a:ext cx="77925" cy="10260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896" y="3608395"/>
            <a:ext cx="1668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</a:t>
            </a:r>
            <a:r>
              <a:rPr lang="en-GB" dirty="0" smtClean="0">
                <a:latin typeface="Comic Sans MS" panose="030F0702030302020204" pitchFamily="66" charset="0"/>
              </a:rPr>
              <a:t>epresents the number of objects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20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1832" y="1848280"/>
            <a:ext cx="8229600" cy="4893088"/>
          </a:xfrm>
        </p:spPr>
        <p:txBody>
          <a:bodyPr/>
          <a:lstStyle/>
          <a:p>
            <a:pPr lvl="2" eaLnBrk="1" hangingPunct="1">
              <a:defRPr/>
            </a:pPr>
            <a:r>
              <a:rPr lang="en-GB" altLang="en-US" sz="2400" b="1" dirty="0" smtClean="0">
                <a:latin typeface="Comic Sans MS" panose="030F0702030302020204" pitchFamily="66" charset="0"/>
              </a:rPr>
              <a:t>RMeasimaths </a:t>
            </a:r>
            <a:r>
              <a:rPr lang="en-GB" altLang="en-US" sz="1400" i="1" dirty="0" smtClean="0">
                <a:latin typeface="Comic Sans MS" panose="030F0702030302020204" pitchFamily="66" charset="0"/>
              </a:rPr>
              <a:t>(www.rmeasimaths.com)     	</a:t>
            </a:r>
            <a:r>
              <a:rPr lang="en-GB" altLang="en-US" sz="1400" dirty="0" smtClean="0">
                <a:latin typeface="Comic Sans MS" panose="030F0702030302020204" pitchFamily="66" charset="0"/>
              </a:rPr>
              <a:t>[Login </a:t>
            </a:r>
            <a:r>
              <a:rPr lang="en-GB" altLang="en-US" sz="1400" dirty="0">
                <a:latin typeface="Comic Sans MS" panose="030F0702030302020204" pitchFamily="66" charset="0"/>
              </a:rPr>
              <a:t>details are in learning </a:t>
            </a:r>
            <a:r>
              <a:rPr lang="en-GB" altLang="en-US" sz="1400" dirty="0" smtClean="0">
                <a:latin typeface="Comic Sans MS" panose="030F0702030302020204" pitchFamily="66" charset="0"/>
              </a:rPr>
              <a:t>diaries]</a:t>
            </a:r>
            <a:endParaRPr lang="en-GB" altLang="en-US" sz="1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3" eaLnBrk="1" hangingPunct="1">
              <a:defRPr/>
            </a:pPr>
            <a:r>
              <a:rPr lang="en-GB" altLang="en-US" sz="1800" dirty="0" smtClean="0">
                <a:latin typeface="Comic Sans MS" panose="030F0702030302020204" pitchFamily="66" charset="0"/>
              </a:rPr>
              <a:t>Use a flash enabled web browser on tablet or PC</a:t>
            </a:r>
          </a:p>
          <a:p>
            <a:pPr lvl="2" eaLnBrk="1" hangingPunct="1">
              <a:defRPr/>
            </a:pPr>
            <a:r>
              <a:rPr lang="en-GB" altLang="en-US" sz="2400" b="1" dirty="0" smtClean="0">
                <a:latin typeface="Comic Sans MS" panose="030F0702030302020204" pitchFamily="66" charset="0"/>
              </a:rPr>
              <a:t>Busythings </a:t>
            </a:r>
            <a:r>
              <a:rPr lang="en-GB" altLang="en-US" sz="1400" i="1" dirty="0" smtClean="0">
                <a:latin typeface="Comic Sans MS" panose="030F0702030302020204" pitchFamily="66" charset="0"/>
              </a:rPr>
              <a:t>(www.busythings.co.uk)       </a:t>
            </a:r>
            <a:r>
              <a:rPr lang="en-GB" altLang="en-US" sz="1400" dirty="0" smtClean="0">
                <a:latin typeface="Comic Sans MS" panose="030F0702030302020204" pitchFamily="66" charset="0"/>
              </a:rPr>
              <a:t>  [Username</a:t>
            </a:r>
            <a:r>
              <a:rPr lang="en-GB" altLang="en-US" sz="1400" dirty="0">
                <a:latin typeface="Comic Sans MS" panose="030F0702030302020204" pitchFamily="66" charset="0"/>
              </a:rPr>
              <a:t>: </a:t>
            </a:r>
            <a:r>
              <a:rPr lang="en-GB" altLang="en-US" sz="1400" b="1" dirty="0" smtClean="0">
                <a:latin typeface="Comic Sans MS" panose="030F0702030302020204" pitchFamily="66" charset="0"/>
              </a:rPr>
              <a:t>home6247  </a:t>
            </a:r>
            <a:r>
              <a:rPr lang="en-GB" altLang="en-US" sz="1400" dirty="0" smtClean="0">
                <a:latin typeface="Comic Sans MS" panose="030F0702030302020204" pitchFamily="66" charset="0"/>
              </a:rPr>
              <a:t>Password</a:t>
            </a:r>
            <a:r>
              <a:rPr lang="en-GB" altLang="en-US" sz="1400" dirty="0">
                <a:latin typeface="Comic Sans MS" panose="030F0702030302020204" pitchFamily="66" charset="0"/>
              </a:rPr>
              <a:t>: </a:t>
            </a:r>
            <a:r>
              <a:rPr lang="en-GB" altLang="en-US" sz="1400" b="1" dirty="0" smtClean="0">
                <a:latin typeface="Comic Sans MS" panose="030F0702030302020204" pitchFamily="66" charset="0"/>
              </a:rPr>
              <a:t>bubble6527</a:t>
            </a:r>
            <a:r>
              <a:rPr lang="en-GB" altLang="en-US" sz="1400" dirty="0" smtClean="0">
                <a:latin typeface="Comic Sans MS" panose="030F0702030302020204" pitchFamily="66" charset="0"/>
              </a:rPr>
              <a:t>]</a:t>
            </a:r>
            <a:endParaRPr lang="en-GB" altLang="en-US" sz="1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3" eaLnBrk="1" hangingPunct="1">
              <a:defRPr/>
            </a:pPr>
            <a:r>
              <a:rPr lang="en-GB" altLang="en-US" sz="1800" dirty="0" smtClean="0">
                <a:latin typeface="Comic Sans MS" panose="030F0702030302020204" pitchFamily="66" charset="0"/>
              </a:rPr>
              <a:t>100s of games in all curriculum areas</a:t>
            </a:r>
          </a:p>
          <a:p>
            <a:pPr lvl="2" eaLnBrk="1" hangingPunct="1">
              <a:defRPr/>
            </a:pPr>
            <a:r>
              <a:rPr lang="en-GB" altLang="en-US" sz="2400" b="1" dirty="0" smtClean="0">
                <a:latin typeface="Comic Sans MS" panose="030F0702030302020204" pitchFamily="66" charset="0"/>
              </a:rPr>
              <a:t>Numberblocks</a:t>
            </a:r>
          </a:p>
          <a:p>
            <a:pPr lvl="3" eaLnBrk="1" hangingPunct="1">
              <a:defRPr/>
            </a:pPr>
            <a:r>
              <a:rPr lang="en-GB" altLang="en-US" sz="1800" dirty="0" smtClean="0">
                <a:latin typeface="Comic Sans MS" panose="030F0702030302020204" pitchFamily="66" charset="0"/>
              </a:rPr>
              <a:t>All 4 series on BBC iPlayer</a:t>
            </a:r>
          </a:p>
          <a:p>
            <a:pPr lvl="2" eaLnBrk="1" hangingPunct="1">
              <a:defRPr/>
            </a:pPr>
            <a:r>
              <a:rPr lang="en-GB" altLang="en-US" sz="2400" b="1" dirty="0" smtClean="0">
                <a:latin typeface="Comic Sans MS" panose="030F0702030302020204" pitchFamily="66" charset="0"/>
              </a:rPr>
              <a:t>YouTube</a:t>
            </a:r>
          </a:p>
          <a:p>
            <a:pPr lvl="3" eaLnBrk="1" hangingPunct="1">
              <a:defRPr/>
            </a:pPr>
            <a:r>
              <a:rPr lang="en-GB" altLang="en-US" sz="2000" dirty="0" smtClean="0">
                <a:latin typeface="Comic Sans MS" panose="030F0702030302020204" pitchFamily="66" charset="0"/>
              </a:rPr>
              <a:t>Songs for all topics</a:t>
            </a:r>
          </a:p>
          <a:p>
            <a:pPr marL="630238" lvl="2" indent="0" eaLnBrk="1" hangingPunct="1">
              <a:buNone/>
              <a:defRPr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914400" lvl="3" indent="0" eaLnBrk="1" hangingPunct="1">
              <a:buNone/>
              <a:defRPr/>
            </a:pPr>
            <a:endParaRPr lang="en-GB" altLang="en-US" b="1" dirty="0"/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457200" y="183355"/>
            <a:ext cx="8229600" cy="1143000"/>
          </a:xfrm>
        </p:spPr>
        <p:txBody>
          <a:bodyPr lIns="91440" rIns="91440" bIns="45720" anchor="t"/>
          <a:lstStyle/>
          <a:p>
            <a:pPr algn="ctr">
              <a:defRPr/>
            </a:pPr>
            <a:r>
              <a:rPr lang="en-GB" altLang="en-US" sz="4000" dirty="0" smtClean="0"/>
              <a:t>Things to do at </a:t>
            </a:r>
            <a:r>
              <a:rPr lang="en-GB" altLang="en-US" sz="4000" dirty="0"/>
              <a:t>h</a:t>
            </a:r>
            <a:r>
              <a:rPr lang="en-GB" altLang="en-US" sz="4000" dirty="0" smtClean="0"/>
              <a:t>ome</a:t>
            </a:r>
          </a:p>
        </p:txBody>
      </p:sp>
      <p:sp>
        <p:nvSpPr>
          <p:cNvPr id="4" name="Rectangle 3"/>
          <p:cNvSpPr/>
          <p:nvPr/>
        </p:nvSpPr>
        <p:spPr>
          <a:xfrm>
            <a:off x="-36512" y="982456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79512" y="967280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 smtClean="0">
                <a:solidFill>
                  <a:schemeClr val="bg1"/>
                </a:solidFill>
              </a:rPr>
              <a:t>Online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171088"/>
            <a:ext cx="8860396" cy="4893088"/>
          </a:xfrm>
        </p:spPr>
        <p:txBody>
          <a:bodyPr/>
          <a:lstStyle/>
          <a:p>
            <a:pPr lvl="3" eaLnBrk="1" hangingPunct="1">
              <a:defRPr/>
            </a:pPr>
            <a:endParaRPr lang="en-GB" altLang="en-US" sz="1800" dirty="0">
              <a:latin typeface="Comic Sans MS" panose="030F0702030302020204" pitchFamily="66" charset="0"/>
            </a:endParaRPr>
          </a:p>
          <a:p>
            <a:pPr marL="914400" lvl="3" indent="0" eaLnBrk="1" hangingPunct="1">
              <a:buNone/>
              <a:defRPr/>
            </a:pPr>
            <a:endParaRPr lang="en-GB" altLang="en-US" sz="1800" dirty="0" smtClean="0">
              <a:latin typeface="Comic Sans MS" panose="030F0702030302020204" pitchFamily="66" charset="0"/>
            </a:endParaRPr>
          </a:p>
          <a:p>
            <a:pPr lvl="2" eaLnBrk="1" hangingPunct="1">
              <a:defRPr/>
            </a:pPr>
            <a:r>
              <a:rPr lang="en-GB" altLang="en-US" sz="2000" dirty="0" smtClean="0">
                <a:latin typeface="Comic Sans MS" panose="030F0702030302020204" pitchFamily="66" charset="0"/>
              </a:rPr>
              <a:t>Money </a:t>
            </a:r>
            <a:r>
              <a:rPr lang="en-GB" altLang="en-US" sz="1600" dirty="0" smtClean="0">
                <a:latin typeface="Comic Sans MS" panose="030F0702030302020204" pitchFamily="66" charset="0"/>
              </a:rPr>
              <a:t>(adding values, change, counting in multiples)</a:t>
            </a:r>
            <a:endParaRPr lang="en-GB" altLang="en-US" sz="1600" dirty="0">
              <a:latin typeface="Comic Sans MS" panose="030F0702030302020204" pitchFamily="66" charset="0"/>
            </a:endParaRPr>
          </a:p>
          <a:p>
            <a:pPr lvl="2" eaLnBrk="1" hangingPunct="1">
              <a:defRPr/>
            </a:pPr>
            <a:r>
              <a:rPr lang="en-GB" altLang="en-US" dirty="0" smtClean="0">
                <a:latin typeface="Comic Sans MS" panose="030F0702030302020204" pitchFamily="66" charset="0"/>
              </a:rPr>
              <a:t>Lego or any other counter replacements mentioned before</a:t>
            </a:r>
            <a:r>
              <a:rPr lang="en-GB" altLang="en-US" sz="1600" dirty="0" smtClean="0">
                <a:latin typeface="Comic Sans MS" panose="030F0702030302020204" pitchFamily="66" charset="0"/>
              </a:rPr>
              <a:t> (arrays and addition)</a:t>
            </a:r>
          </a:p>
          <a:p>
            <a:pPr lvl="2" eaLnBrk="1" hangingPunct="1">
              <a:defRPr/>
            </a:pPr>
            <a:r>
              <a:rPr lang="en-GB" altLang="en-US" dirty="0" smtClean="0">
                <a:latin typeface="Comic Sans MS" panose="030F0702030302020204" pitchFamily="66" charset="0"/>
              </a:rPr>
              <a:t>Playing cards, board games, dominoes </a:t>
            </a:r>
            <a:r>
              <a:rPr lang="en-GB" altLang="en-US" sz="1800" dirty="0" smtClean="0">
                <a:latin typeface="Comic Sans MS" panose="030F0702030302020204" pitchFamily="66" charset="0"/>
              </a:rPr>
              <a:t>(bonds, addition)</a:t>
            </a:r>
          </a:p>
          <a:p>
            <a:pPr lvl="2" eaLnBrk="1" hangingPunct="1">
              <a:defRPr/>
            </a:pPr>
            <a:r>
              <a:rPr lang="en-GB" altLang="en-US" sz="1800" dirty="0">
                <a:latin typeface="Comic Sans MS" panose="030F0702030302020204" pitchFamily="66" charset="0"/>
              </a:rPr>
              <a:t>W</a:t>
            </a:r>
            <a:r>
              <a:rPr lang="en-GB" altLang="en-US" sz="1800" dirty="0" smtClean="0">
                <a:latin typeface="Comic Sans MS" panose="030F0702030302020204" pitchFamily="66" charset="0"/>
              </a:rPr>
              <a:t>eight and Measure – Baking together, using a tape measure/ruler to measure toys, using cups and containers in the bath.</a:t>
            </a:r>
          </a:p>
          <a:p>
            <a:pPr lvl="2" eaLnBrk="1" hangingPunct="1">
              <a:defRPr/>
            </a:pPr>
            <a:r>
              <a:rPr lang="en-GB" altLang="en-US" sz="2000" dirty="0" smtClean="0">
                <a:latin typeface="Comic Sans MS" panose="030F0702030302020204" pitchFamily="66" charset="0"/>
              </a:rPr>
              <a:t>Time – looking at the clock together, talking about times of day: morning, afternoon, evening and night. </a:t>
            </a:r>
          </a:p>
          <a:p>
            <a:pPr lvl="2" eaLnBrk="1" hangingPunct="1">
              <a:defRPr/>
            </a:pPr>
            <a:r>
              <a:rPr lang="en-GB" altLang="en-US" sz="2000" dirty="0" smtClean="0">
                <a:latin typeface="Comic Sans MS" panose="030F0702030302020204" pitchFamily="66" charset="0"/>
              </a:rPr>
              <a:t>Counting in multiples of 2,5,10 using the stairs</a:t>
            </a:r>
          </a:p>
          <a:p>
            <a:pPr lvl="2" eaLnBrk="1" hangingPunct="1">
              <a:defRPr/>
            </a:pPr>
            <a:r>
              <a:rPr lang="en-GB" altLang="en-US" sz="2000" dirty="0">
                <a:latin typeface="Comic Sans MS" panose="030F0702030302020204" pitchFamily="66" charset="0"/>
              </a:rPr>
              <a:t>C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ounting your steps as you walk to school in 1’s.</a:t>
            </a:r>
          </a:p>
          <a:p>
            <a:pPr lvl="2" eaLnBrk="1" hangingPunct="1">
              <a:defRPr/>
            </a:pPr>
            <a:r>
              <a:rPr lang="en-GB" altLang="en-US" sz="2000" dirty="0" smtClean="0">
                <a:latin typeface="Comic Sans MS" panose="030F0702030302020204" pitchFamily="66" charset="0"/>
              </a:rPr>
              <a:t>2D and 3D shape hunts in your home – e.g. noticing a cereal box is a cuboid and a football is a sphere. </a:t>
            </a:r>
          </a:p>
          <a:p>
            <a:pPr lvl="2" eaLnBrk="1" hangingPunct="1">
              <a:defRPr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914400" lvl="3" indent="0" eaLnBrk="1" hangingPunct="1">
              <a:buNone/>
              <a:defRPr/>
            </a:pPr>
            <a:endParaRPr lang="en-GB" altLang="en-US" b="1" dirty="0"/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 lIns="91440" rIns="91440" bIns="45720" anchor="t"/>
          <a:lstStyle/>
          <a:p>
            <a:pPr algn="ctr">
              <a:defRPr/>
            </a:pPr>
            <a:r>
              <a:rPr lang="en-GB" altLang="en-US" sz="4000" dirty="0" smtClean="0"/>
              <a:t>Things to do at </a:t>
            </a:r>
            <a:r>
              <a:rPr lang="en-GB" altLang="en-US" sz="4000" dirty="0"/>
              <a:t>h</a:t>
            </a:r>
            <a:r>
              <a:rPr lang="en-GB" altLang="en-US" sz="4000" dirty="0" smtClean="0"/>
              <a:t>ome</a:t>
            </a:r>
          </a:p>
        </p:txBody>
      </p:sp>
      <p:sp>
        <p:nvSpPr>
          <p:cNvPr id="6" name="Rectangle 5"/>
          <p:cNvSpPr/>
          <p:nvPr/>
        </p:nvSpPr>
        <p:spPr>
          <a:xfrm>
            <a:off x="-36512" y="897864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0" y="897864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 smtClean="0">
                <a:solidFill>
                  <a:schemeClr val="bg1"/>
                </a:solidFill>
              </a:rPr>
              <a:t>Offline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12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5797" y="764704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5840" y="3965517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End of year expectations for Year </a:t>
            </a:r>
            <a:r>
              <a:rPr lang="en-GB" sz="3600" dirty="0"/>
              <a:t>1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4249" y="1344224"/>
            <a:ext cx="9118848" cy="524258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1970" dirty="0" smtClean="0"/>
              <a:t>Read, write and interpret mathematical statements involving addition (+), subtraction (-) and equals (=) signs </a:t>
            </a:r>
          </a:p>
          <a:p>
            <a:r>
              <a:rPr lang="en-GB" sz="1970" dirty="0" smtClean="0"/>
              <a:t>Represent and use number bonds and related subtraction facts within 20 </a:t>
            </a:r>
          </a:p>
          <a:p>
            <a:r>
              <a:rPr lang="en-GB" sz="1970" dirty="0" smtClean="0"/>
              <a:t>Add and subtract one-digit and two-digit numbers to 20, including zero</a:t>
            </a:r>
          </a:p>
          <a:p>
            <a:r>
              <a:rPr lang="en-GB" sz="1970" dirty="0" smtClean="0"/>
              <a:t>Solve one-step problems that involve addition and subtraction, using concrete objects and pictorial representations and missing number problems such as 9 - ___ = 7</a:t>
            </a:r>
            <a:endParaRPr lang="en-GB" sz="1970" dirty="0"/>
          </a:p>
          <a:p>
            <a:pPr marL="109728" indent="0">
              <a:buNone/>
            </a:pPr>
            <a:endParaRPr lang="en-GB" sz="2000" dirty="0" smtClean="0"/>
          </a:p>
          <a:p>
            <a:pPr marL="109728" indent="0">
              <a:buNone/>
            </a:pPr>
            <a:endParaRPr lang="en-GB" sz="2000" dirty="0"/>
          </a:p>
          <a:p>
            <a:pPr marL="109728" indent="0">
              <a:buNone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Solve one-step problems involving multiplication and division, by calculating the answer using concrete objects, pictorial representations and arrays with the support of the teacher. 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539552" y="3965517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 smtClean="0">
                <a:solidFill>
                  <a:schemeClr val="bg1"/>
                </a:solidFill>
              </a:rPr>
              <a:t>Multiplication &amp; Division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518864" y="764704"/>
            <a:ext cx="8229600" cy="57952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 smtClean="0">
                <a:solidFill>
                  <a:schemeClr val="bg1"/>
                </a:solidFill>
              </a:rPr>
              <a:t>Addition &amp; Subtraction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25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8864" y="-12350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How we teach calculation</a:t>
            </a:r>
            <a:endParaRPr lang="en-GB" sz="36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18864" y="1590052"/>
            <a:ext cx="8085584" cy="524258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endParaRPr lang="en-GB" sz="20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79512" y="960418"/>
            <a:ext cx="8568952" cy="51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marL="392113" lvl="1" indent="0" eaLnBrk="1" hangingPunct="1">
              <a:buNone/>
            </a:pPr>
            <a:r>
              <a:rPr lang="en-GB" altLang="en-US" sz="2800" b="1" dirty="0" smtClean="0">
                <a:latin typeface="Comic Sans MS" panose="030F0702030302020204" pitchFamily="66" charset="0"/>
              </a:rPr>
              <a:t>CPA process </a:t>
            </a:r>
          </a:p>
          <a:p>
            <a:pPr marL="392113" lvl="1" indent="0" eaLnBrk="1" hangingPunct="1"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marL="392113" lvl="1" indent="0" eaLnBrk="1" hangingPunct="1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C – Concrete – physical objects  </a:t>
            </a:r>
          </a:p>
          <a:p>
            <a:pPr marL="392113" lvl="1" indent="0" eaLnBrk="1" hangingPunct="1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P – Pictorial – drawing and pictures </a:t>
            </a:r>
          </a:p>
          <a:p>
            <a:pPr marL="392113" lvl="1" indent="0" eaLnBrk="1" hangingPunct="1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A – Abstract – written symbols and calculations</a:t>
            </a:r>
          </a:p>
          <a:p>
            <a:pPr marL="392113" lvl="1" indent="0" eaLnBrk="1" hangingPunct="1"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marL="392113" lvl="1" indent="0" eaLnBrk="1" hangingPunct="1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In year 1 we teach the abstract concept alongside the concrete and pictorial in order to give it meaning. This enables a greater depth of understanding.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" t="23341" r="4466" b="24365"/>
          <a:stretch/>
        </p:blipFill>
        <p:spPr>
          <a:xfrm>
            <a:off x="544372" y="4957512"/>
            <a:ext cx="4874397" cy="122413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512" y="840124"/>
            <a:ext cx="4308171" cy="10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99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7389" y="-1707"/>
            <a:ext cx="7774693" cy="819429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Concrete</a:t>
            </a:r>
            <a:endParaRPr lang="en-GB" sz="36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18864" y="1590052"/>
            <a:ext cx="8085584" cy="524258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endParaRPr lang="en-GB" sz="20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47136" y="759170"/>
            <a:ext cx="8568952" cy="1980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marL="392113" lvl="1" indent="0" eaLnBrk="1" hangingPunct="1">
              <a:buNone/>
            </a:pPr>
            <a:r>
              <a:rPr lang="en-GB" altLang="en-US" sz="2600" dirty="0" smtClean="0">
                <a:latin typeface="Comic Sans MS" panose="030F0702030302020204" pitchFamily="66" charset="0"/>
              </a:rPr>
              <a:t>Concrete objects – physical objects children can handle. </a:t>
            </a:r>
          </a:p>
          <a:p>
            <a:pPr marL="392113" lvl="1" indent="0" eaLnBrk="1" hangingPunct="1">
              <a:buNone/>
            </a:pPr>
            <a:endParaRPr lang="en-GB" altLang="en-US" sz="2600" dirty="0" smtClean="0">
              <a:latin typeface="Comic Sans MS" panose="030F0702030302020204" pitchFamily="66" charset="0"/>
            </a:endParaRPr>
          </a:p>
          <a:p>
            <a:pPr marL="392113" lvl="1" indent="0" eaLnBrk="1" hangingPunct="1">
              <a:buNone/>
            </a:pPr>
            <a:r>
              <a:rPr lang="en-GB" altLang="en-US" sz="2600" dirty="0" smtClean="0">
                <a:latin typeface="Comic Sans MS" panose="030F0702030302020204" pitchFamily="66" charset="0"/>
              </a:rPr>
              <a:t>These are some of the resources we use in school to help children answer addition and subtraction calculations. </a:t>
            </a:r>
          </a:p>
          <a:p>
            <a:pPr marL="392113" lvl="1" indent="0" eaLnBrk="1" hangingPunct="1"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15" name="Picture 6" descr="Image result for base 10 tens ones&quot;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4"/>
          <a:stretch/>
        </p:blipFill>
        <p:spPr bwMode="auto">
          <a:xfrm>
            <a:off x="6962926" y="4265954"/>
            <a:ext cx="1089677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8316416" y="4884302"/>
            <a:ext cx="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447286" y="4885003"/>
            <a:ext cx="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545226" y="4885003"/>
            <a:ext cx="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8693229" y="504622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8693229" y="519862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7799214" y="429072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Base 10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2" name="Picture 2" descr="D:\work\teaching\Great Bradfords - 1c\2016-17\Plans\161107_OrderingPlaceValue_AnimalPoem_AnimalGroupingCarnivoresHerbivores\NumiconShape_1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99868" y="5138449"/>
            <a:ext cx="546962" cy="54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D:\work\teaching\Great Bradfords - 1c\2016-17\Plans\161107_OrderingPlaceValue_AnimalPoem_AnimalGroupingCarnivoresHerbivores\NumiconShape_3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16" y="5221482"/>
            <a:ext cx="1043274" cy="103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D:\work\teaching\Great Bradfords - 1c\2016-17\Plans\161107_OrderingPlaceValue_AnimalPoem_AnimalGroupingCarnivoresHerbivores\NumiconShape_4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053" y="5244342"/>
            <a:ext cx="1038130" cy="103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450252" y="469975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N</a:t>
            </a:r>
            <a:r>
              <a:rPr lang="en-GB" dirty="0" smtClean="0">
                <a:latin typeface="Comic Sans MS" panose="030F0702030302020204" pitchFamily="66" charset="0"/>
              </a:rPr>
              <a:t>umicon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63243" y="3204349"/>
            <a:ext cx="1551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</a:t>
            </a:r>
            <a:r>
              <a:rPr lang="en-GB" dirty="0" smtClean="0">
                <a:latin typeface="Comic Sans MS" panose="030F0702030302020204" pitchFamily="66" charset="0"/>
              </a:rPr>
              <a:t>ens frame and counters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61" y="4738169"/>
            <a:ext cx="2038578" cy="1519487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473680" y="5863367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latin typeface="Comic Sans MS" panose="030F0702030302020204" pitchFamily="66" charset="0"/>
              </a:rPr>
              <a:t>Unifix</a:t>
            </a:r>
            <a:r>
              <a:rPr lang="en-GB" dirty="0" smtClean="0">
                <a:latin typeface="Comic Sans MS" panose="030F0702030302020204" pitchFamily="66" charset="0"/>
              </a:rPr>
              <a:t>/Multilink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33" y="3064368"/>
            <a:ext cx="1889120" cy="1457321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4819156" y="3258970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5147525" y="3258970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5512344" y="3258970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5869503" y="3258970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6188367" y="3258969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835956" y="3528374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5178139" y="3528374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5510966" y="3528374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850761" y="3528374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6210569" y="3545575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849779" y="3888783"/>
            <a:ext cx="154360" cy="16994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5198410" y="3901985"/>
            <a:ext cx="154360" cy="16994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5522401" y="3914422"/>
            <a:ext cx="154360" cy="16994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11" descr="Image result for bead string&quot;">
            <a:hlinkClick r:id="rId10"/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58"/>
          <a:stretch/>
        </p:blipFill>
        <p:spPr bwMode="auto">
          <a:xfrm>
            <a:off x="2334298" y="3382901"/>
            <a:ext cx="1346909" cy="123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3278497" y="351302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Bead strings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1885" y="3554296"/>
            <a:ext cx="169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Number lines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4606" y="4115020"/>
            <a:ext cx="2125531" cy="33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92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8864" y="232058"/>
            <a:ext cx="7941917" cy="81942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 smtClean="0"/>
              <a:t>What are these resources and how are they used?</a:t>
            </a:r>
            <a:endParaRPr lang="en-GB" sz="36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18864" y="1590052"/>
            <a:ext cx="8085584" cy="524258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endParaRPr lang="en-GB" sz="20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83998" y="1287249"/>
            <a:ext cx="8568952" cy="58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marL="392113" lvl="1" indent="0" eaLnBrk="1" hangingPunct="1">
              <a:buNone/>
            </a:pPr>
            <a:r>
              <a:rPr lang="en-GB" altLang="en-US" sz="2400" b="1" dirty="0" smtClean="0">
                <a:latin typeface="Comic Sans MS" panose="030F0702030302020204" pitchFamily="66" charset="0"/>
              </a:rPr>
              <a:t>Base 10</a:t>
            </a:r>
          </a:p>
          <a:p>
            <a:pPr marL="392113" lvl="1" indent="0" eaLnBrk="1" hangingPunct="1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15" name="Picture 6" descr="Image result for base 10 tens ones&quot;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4" r="50382"/>
          <a:stretch/>
        </p:blipFill>
        <p:spPr bwMode="auto">
          <a:xfrm>
            <a:off x="769741" y="1958779"/>
            <a:ext cx="273867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17229" y="3888182"/>
            <a:ext cx="2437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Comic Sans MS" panose="030F0702030302020204" pitchFamily="66" charset="0"/>
              </a:rPr>
              <a:t>T</a:t>
            </a:r>
            <a:r>
              <a:rPr lang="en-GB" sz="2400" b="1" dirty="0" smtClean="0">
                <a:latin typeface="Comic Sans MS" panose="030F0702030302020204" pitchFamily="66" charset="0"/>
              </a:rPr>
              <a:t>ens frames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64" y="4360041"/>
            <a:ext cx="1889120" cy="1457321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689887" y="4554643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018256" y="4554643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383075" y="4554643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1712720" y="4540342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2059098" y="4554642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706687" y="4824047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1048870" y="4824047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1381697" y="4824047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1721492" y="4824047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2081300" y="4841248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720510" y="5184456"/>
            <a:ext cx="154360" cy="16994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1069141" y="5197658"/>
            <a:ext cx="154360" cy="16994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1393132" y="5210095"/>
            <a:ext cx="154360" cy="16994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6" descr="Image result for base 10 tens ones&quot;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22" t="28102" r="-1158" b="46897"/>
          <a:stretch/>
        </p:blipFill>
        <p:spPr bwMode="auto">
          <a:xfrm>
            <a:off x="1214631" y="2988751"/>
            <a:ext cx="258037" cy="35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098324" y="2060848"/>
            <a:ext cx="102540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3" idx="3"/>
          </p:cNvCxnSpPr>
          <p:nvPr/>
        </p:nvCxnSpPr>
        <p:spPr>
          <a:xfrm>
            <a:off x="1472668" y="3167348"/>
            <a:ext cx="9390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124451" y="180963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Tens stick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84601" y="297593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One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70519" y="1506970"/>
            <a:ext cx="57669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Base 10 is used to teach place value. Children learn the value of two digit numbers by partitioning them into tens and ones.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e.g. The number 23 has 2 tens and 3 ones.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                                 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O</a:t>
            </a:r>
            <a:endParaRPr lang="en-GB" b="1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               </a:t>
            </a:r>
            <a:r>
              <a:rPr lang="en-GB" sz="2400" dirty="0" smtClean="0">
                <a:latin typeface="Comic Sans MS" panose="030F0702030302020204" pitchFamily="66" charset="0"/>
              </a:rPr>
              <a:t> 23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15063" y="4253764"/>
            <a:ext cx="544996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Tens frames are used to teach addition and subtraction. It can also be used to teach place value.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e.g. 10 + 3 = 13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74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9953" y="339887"/>
            <a:ext cx="7941917" cy="81942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 smtClean="0"/>
              <a:t>What are these resources and how are they used?</a:t>
            </a:r>
            <a:endParaRPr lang="en-GB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176201" y="1296012"/>
            <a:ext cx="2437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Numicon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3568" y="1957545"/>
            <a:ext cx="8244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Numicon is used to teach addition and subtraction and number bonds.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732" y="2998443"/>
            <a:ext cx="1045008" cy="24364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4321" y="2998173"/>
            <a:ext cx="1168723" cy="16069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t="10444"/>
          <a:stretch/>
        </p:blipFill>
        <p:spPr>
          <a:xfrm>
            <a:off x="1442336" y="4514319"/>
            <a:ext cx="1153978" cy="1011461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2545464" y="3062525"/>
            <a:ext cx="21969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Number bonds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Children can find two pieces of </a:t>
            </a:r>
            <a:r>
              <a:rPr lang="en-GB" dirty="0" err="1" smtClean="0">
                <a:latin typeface="Comic Sans MS" panose="030F0702030302020204" pitchFamily="66" charset="0"/>
              </a:rPr>
              <a:t>numicon</a:t>
            </a:r>
            <a:r>
              <a:rPr lang="en-GB" dirty="0" smtClean="0">
                <a:latin typeface="Comic Sans MS" panose="030F0702030302020204" pitchFamily="66" charset="0"/>
              </a:rPr>
              <a:t> to match the tens shape.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This shows them that 6 + 4 = 10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4100" y="3175960"/>
            <a:ext cx="1168723" cy="160699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5"/>
          <a:srcRect t="10444"/>
          <a:stretch/>
        </p:blipFill>
        <p:spPr>
          <a:xfrm>
            <a:off x="5066160" y="3193269"/>
            <a:ext cx="1153978" cy="101146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463774" y="3062525"/>
            <a:ext cx="27854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Subtraction  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Children can overlay pieces of </a:t>
            </a:r>
            <a:r>
              <a:rPr lang="en-GB" dirty="0" err="1" smtClean="0">
                <a:latin typeface="Comic Sans MS" panose="030F0702030302020204" pitchFamily="66" charset="0"/>
              </a:rPr>
              <a:t>numicon</a:t>
            </a:r>
            <a:r>
              <a:rPr lang="en-GB" dirty="0" smtClean="0">
                <a:latin typeface="Comic Sans MS" panose="030F0702030302020204" pitchFamily="66" charset="0"/>
              </a:rPr>
              <a:t> to work out subtraction calculations.</a:t>
            </a:r>
          </a:p>
          <a:p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e.g. 6 – 4 = 2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884252" y="4128008"/>
            <a:ext cx="1437674" cy="6549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5" idx="4"/>
          </p:cNvCxnSpPr>
          <p:nvPr/>
        </p:nvCxnSpPr>
        <p:spPr>
          <a:xfrm>
            <a:off x="5603089" y="4782953"/>
            <a:ext cx="0" cy="742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80264" y="5536537"/>
            <a:ext cx="2491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This tells the children how many are left. </a:t>
            </a:r>
          </a:p>
        </p:txBody>
      </p:sp>
    </p:spTree>
    <p:extLst>
      <p:ext uri="{BB962C8B-B14F-4D97-AF65-F5344CB8AC3E}">
        <p14:creationId xmlns:p14="http://schemas.microsoft.com/office/powerpoint/2010/main" val="158087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4309" y="351351"/>
            <a:ext cx="7774693" cy="819429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What can you use at home?</a:t>
            </a:r>
            <a:endParaRPr lang="en-GB" sz="36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18864" y="1590052"/>
            <a:ext cx="8085584" cy="524258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endParaRPr lang="en-GB" sz="20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6948" y="1586831"/>
            <a:ext cx="824750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lvl="1" eaLnBrk="1" hangingPunct="1"/>
            <a:r>
              <a:rPr lang="en-GB" altLang="en-US" sz="2400" dirty="0" smtClean="0">
                <a:latin typeface="Comic Sans MS" panose="030F0702030302020204" pitchFamily="66" charset="0"/>
              </a:rPr>
              <a:t>Pasta</a:t>
            </a:r>
          </a:p>
          <a:p>
            <a:pPr lvl="1" eaLnBrk="1" hangingPunct="1"/>
            <a:r>
              <a:rPr lang="en-GB" altLang="en-US" sz="2400" dirty="0" smtClean="0">
                <a:latin typeface="Comic Sans MS" panose="030F0702030302020204" pitchFamily="66" charset="0"/>
              </a:rPr>
              <a:t>Cotton wool balls </a:t>
            </a:r>
          </a:p>
          <a:p>
            <a:pPr lvl="1" eaLnBrk="1" hangingPunct="1"/>
            <a:r>
              <a:rPr lang="en-GB" altLang="en-US" sz="2400" dirty="0" smtClean="0">
                <a:latin typeface="Comic Sans MS" panose="030F0702030302020204" pitchFamily="66" charset="0"/>
              </a:rPr>
              <a:t>Lego </a:t>
            </a:r>
          </a:p>
          <a:p>
            <a:pPr lvl="1" eaLnBrk="1" hangingPunct="1"/>
            <a:r>
              <a:rPr lang="en-GB" altLang="en-US" sz="2400" dirty="0" smtClean="0">
                <a:latin typeface="Comic Sans MS" panose="030F0702030302020204" pitchFamily="66" charset="0"/>
              </a:rPr>
              <a:t>Pegs </a:t>
            </a:r>
          </a:p>
          <a:p>
            <a:pPr lvl="1" eaLnBrk="1" hangingPunct="1"/>
            <a:r>
              <a:rPr lang="en-GB" altLang="en-US" sz="2400" dirty="0" smtClean="0">
                <a:latin typeface="Comic Sans MS" panose="030F0702030302020204" pitchFamily="66" charset="0"/>
              </a:rPr>
              <a:t>Buttons/Beads</a:t>
            </a:r>
          </a:p>
          <a:p>
            <a:pPr lvl="1" eaLnBrk="1" hangingPunct="1"/>
            <a:r>
              <a:rPr lang="en-GB" altLang="en-US" sz="2400" dirty="0" smtClean="0">
                <a:latin typeface="Comic Sans MS" panose="030F0702030302020204" pitchFamily="66" charset="0"/>
              </a:rPr>
              <a:t>Small toys </a:t>
            </a:r>
          </a:p>
          <a:p>
            <a:pPr lvl="1" eaLnBrk="1" hangingPunct="1"/>
            <a:r>
              <a:rPr lang="en-GB" altLang="en-US" sz="2400" dirty="0" smtClean="0">
                <a:latin typeface="Comic Sans MS" panose="030F0702030302020204" pitchFamily="66" charset="0"/>
              </a:rPr>
              <a:t>Pencils/pens/crayons </a:t>
            </a:r>
          </a:p>
          <a:p>
            <a:pPr lvl="1" eaLnBrk="1" hangingPunct="1"/>
            <a:r>
              <a:rPr lang="en-GB" altLang="en-US" sz="2400" dirty="0" smtClean="0">
                <a:latin typeface="Comic Sans MS" panose="030F0702030302020204" pitchFamily="66" charset="0"/>
              </a:rPr>
              <a:t>Ruler/Tape measure</a:t>
            </a:r>
          </a:p>
          <a:p>
            <a:pPr lvl="1" eaLnBrk="1" hangingPunct="1"/>
            <a:r>
              <a:rPr lang="en-GB" altLang="en-US" sz="2400" dirty="0" smtClean="0">
                <a:latin typeface="Comic Sans MS" panose="030F0702030302020204" pitchFamily="66" charset="0"/>
              </a:rPr>
              <a:t>Building blocks</a:t>
            </a:r>
          </a:p>
          <a:p>
            <a:pPr lvl="1" eaLnBrk="1" hangingPunct="1"/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lvl="1" eaLnBrk="1" hangingPunct="1"/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lvl="1" eaLnBrk="1" hangingPunct="1"/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marL="392113" lvl="1" indent="0" eaLnBrk="1" hangingPunct="1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181" y="1382423"/>
            <a:ext cx="1827570" cy="12063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424" y="1643720"/>
            <a:ext cx="1584176" cy="8900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931" y="2976215"/>
            <a:ext cx="1502475" cy="1087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5588" r="9414" b="12920"/>
          <a:stretch/>
        </p:blipFill>
        <p:spPr>
          <a:xfrm rot="5400000">
            <a:off x="4334195" y="4327200"/>
            <a:ext cx="1728193" cy="1202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523" y="4417042"/>
            <a:ext cx="1855132" cy="107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5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4309" y="110928"/>
            <a:ext cx="7774693" cy="819429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Pictorial </a:t>
            </a:r>
            <a:endParaRPr lang="en-GB" sz="36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18864" y="1590052"/>
            <a:ext cx="8085584" cy="524258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endParaRPr lang="en-GB" sz="20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77180" y="967511"/>
            <a:ext cx="8568952" cy="225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marL="392113" lvl="1" indent="0" eaLnBrk="1" hangingPunct="1">
              <a:buNone/>
            </a:pPr>
            <a:r>
              <a:rPr lang="en-GB" altLang="en-US" sz="2200" dirty="0" smtClean="0">
                <a:latin typeface="Comic Sans MS" panose="030F0702030302020204" pitchFamily="66" charset="0"/>
              </a:rPr>
              <a:t>Pictorial – drawings and pictures to support children in answering addition and subtraction calculations. </a:t>
            </a:r>
          </a:p>
          <a:p>
            <a:pPr marL="392113" lvl="1" indent="0" eaLnBrk="1" hangingPunct="1">
              <a:buNone/>
            </a:pPr>
            <a:endParaRPr lang="en-GB" altLang="en-US" sz="2200" dirty="0">
              <a:latin typeface="Comic Sans MS" panose="030F0702030302020204" pitchFamily="66" charset="0"/>
            </a:endParaRPr>
          </a:p>
          <a:p>
            <a:pPr marL="392113" lvl="1" indent="0" eaLnBrk="1" hangingPunct="1">
              <a:buNone/>
            </a:pPr>
            <a:r>
              <a:rPr lang="en-GB" altLang="en-US" sz="2200" dirty="0" smtClean="0">
                <a:latin typeface="Comic Sans MS" panose="030F0702030302020204" pitchFamily="66" charset="0"/>
              </a:rPr>
              <a:t>Children either draw the pictorial representation themselves or are given them alongside written calculations.</a:t>
            </a:r>
          </a:p>
          <a:p>
            <a:pPr marL="392113" lvl="1" indent="0" eaLnBrk="1" hangingPunct="1">
              <a:buNone/>
            </a:pPr>
            <a:endParaRPr lang="en-GB" altLang="en-US" sz="2600" dirty="0" smtClean="0">
              <a:latin typeface="Comic Sans MS" panose="030F0702030302020204" pitchFamily="66" charset="0"/>
            </a:endParaRPr>
          </a:p>
          <a:p>
            <a:pPr marL="392113" lvl="1" indent="0" eaLnBrk="1" hangingPunct="1">
              <a:buNone/>
            </a:pPr>
            <a:r>
              <a:rPr lang="en-GB" altLang="en-US" sz="2200" dirty="0" smtClean="0">
                <a:latin typeface="Comic Sans MS" panose="030F0702030302020204" pitchFamily="66" charset="0"/>
              </a:rPr>
              <a:t>These are some of the pictorial methods used to teach addition and subtraction in year 1. </a:t>
            </a:r>
          </a:p>
          <a:p>
            <a:pPr marL="392113" lvl="1" indent="0" eaLnBrk="1" hangingPunct="1"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54159" y="4440185"/>
            <a:ext cx="152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Bar Model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69078" y="4350521"/>
            <a:ext cx="324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 Part </a:t>
            </a:r>
            <a:r>
              <a:rPr lang="en-GB" b="1" dirty="0" err="1">
                <a:latin typeface="Comic Sans MS" panose="030F0702030302020204" pitchFamily="66" charset="0"/>
              </a:rPr>
              <a:t>P</a:t>
            </a:r>
            <a:r>
              <a:rPr lang="en-GB" b="1" dirty="0" err="1" smtClean="0">
                <a:latin typeface="Comic Sans MS" panose="030F0702030302020204" pitchFamily="66" charset="0"/>
              </a:rPr>
              <a:t>art</a:t>
            </a:r>
            <a:r>
              <a:rPr lang="en-GB" b="1" dirty="0" smtClean="0">
                <a:latin typeface="Comic Sans MS" panose="030F0702030302020204" pitchFamily="66" charset="0"/>
              </a:rPr>
              <a:t> Whole </a:t>
            </a:r>
            <a:r>
              <a:rPr lang="en-GB" b="1" dirty="0">
                <a:latin typeface="Comic Sans MS" panose="030F0702030302020204" pitchFamily="66" charset="0"/>
              </a:rPr>
              <a:t>M</a:t>
            </a:r>
            <a:r>
              <a:rPr lang="en-GB" b="1" dirty="0" smtClean="0">
                <a:latin typeface="Comic Sans MS" panose="030F0702030302020204" pitchFamily="66" charset="0"/>
              </a:rPr>
              <a:t>odel </a:t>
            </a:r>
            <a:endParaRPr lang="en-GB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615979"/>
              </p:ext>
            </p:extLst>
          </p:nvPr>
        </p:nvGraphicFramePr>
        <p:xfrm>
          <a:off x="1214982" y="5205995"/>
          <a:ext cx="1779952" cy="728842"/>
        </p:xfrm>
        <a:graphic>
          <a:graphicData uri="http://schemas.openxmlformats.org/drawingml/2006/table">
            <a:tbl>
              <a:tblPr/>
              <a:tblGrid>
                <a:gridCol w="889976">
                  <a:extLst>
                    <a:ext uri="{9D8B030D-6E8A-4147-A177-3AD203B41FA5}">
                      <a16:colId xmlns:a16="http://schemas.microsoft.com/office/drawing/2014/main" val="1997522985"/>
                    </a:ext>
                  </a:extLst>
                </a:gridCol>
                <a:gridCol w="889976">
                  <a:extLst>
                    <a:ext uri="{9D8B030D-6E8A-4147-A177-3AD203B41FA5}">
                      <a16:colId xmlns:a16="http://schemas.microsoft.com/office/drawing/2014/main" val="2974565481"/>
                    </a:ext>
                  </a:extLst>
                </a:gridCol>
              </a:tblGrid>
              <a:tr h="25315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CW Precursive 1" panose="03050602040000000000" pitchFamily="66" charset="0"/>
                        </a:rPr>
                        <a:t>7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CW Precursive 1" panose="03050602040000000000" pitchFamily="66" charset="0"/>
                        </a:rPr>
                        <a:t>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147337"/>
                  </a:ext>
                </a:extLst>
              </a:tr>
              <a:tr h="36549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kumimoji="0" lang="en-GB" sz="16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CW Precursive 1" panose="03050602040000000000" pitchFamily="66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772282"/>
                  </a:ext>
                </a:extLst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1216475" y="6272827"/>
            <a:ext cx="1779785" cy="58812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2872709" y="5325499"/>
            <a:ext cx="152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7 + 2 = 9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750242" y="4961577"/>
            <a:ext cx="504056" cy="48883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6487613" y="5783991"/>
            <a:ext cx="504056" cy="48883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7070840" y="5790047"/>
            <a:ext cx="504056" cy="48883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stCxn id="7" idx="3"/>
            <a:endCxn id="44" idx="0"/>
          </p:cNvCxnSpPr>
          <p:nvPr/>
        </p:nvCxnSpPr>
        <p:spPr>
          <a:xfrm flipH="1">
            <a:off x="6739641" y="5378825"/>
            <a:ext cx="84418" cy="405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7" idx="5"/>
            <a:endCxn id="45" idx="0"/>
          </p:cNvCxnSpPr>
          <p:nvPr/>
        </p:nvCxnSpPr>
        <p:spPr>
          <a:xfrm>
            <a:off x="7180481" y="5378825"/>
            <a:ext cx="142387" cy="411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796748" y="5070716"/>
            <a:ext cx="50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CW Precursive 1" panose="03050602040000000000" pitchFamily="66" charset="0"/>
              </a:rPr>
              <a:t>10</a:t>
            </a:r>
            <a:endParaRPr lang="en-GB" b="1" dirty="0">
              <a:latin typeface="CCW Precursive 1" panose="03050602040000000000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42043" y="5876803"/>
            <a:ext cx="50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CW Precursive 1" panose="03050602040000000000" pitchFamily="66" charset="0"/>
              </a:rPr>
              <a:t>8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130624" y="5864112"/>
            <a:ext cx="50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CW Precursive 1" panose="03050602040000000000" pitchFamily="66" charset="0"/>
              </a:rPr>
              <a:t>2</a:t>
            </a:r>
            <a:endParaRPr lang="en-GB" b="1" dirty="0">
              <a:latin typeface="CCW Precursive 1" panose="03050602040000000000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349526" y="4827704"/>
            <a:ext cx="152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8 + 2 = 10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2872709" y="4818746"/>
            <a:ext cx="979211" cy="387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793402" y="4842877"/>
            <a:ext cx="494906" cy="363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97786" y="5783991"/>
            <a:ext cx="1015036" cy="277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5508104" y="5581408"/>
            <a:ext cx="979509" cy="340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5" idx="0"/>
          </p:cNvCxnSpPr>
          <p:nvPr/>
        </p:nvCxnSpPr>
        <p:spPr>
          <a:xfrm flipV="1">
            <a:off x="7322868" y="5581408"/>
            <a:ext cx="875631" cy="208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5868145" y="5070716"/>
            <a:ext cx="830237" cy="56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421900" y="4592245"/>
            <a:ext cx="152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part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231188" y="4583576"/>
            <a:ext cx="152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part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38239" y="5864112"/>
            <a:ext cx="152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whole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462348" y="5341396"/>
            <a:ext cx="152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part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790690" y="5341396"/>
            <a:ext cx="152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part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765143" y="4895372"/>
            <a:ext cx="152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whole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41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9885" y="391395"/>
            <a:ext cx="7774693" cy="819429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Pictorial </a:t>
            </a:r>
            <a:endParaRPr lang="en-GB" sz="3600" dirty="0"/>
          </a:p>
        </p:txBody>
      </p:sp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1216475" y="6272827"/>
            <a:ext cx="1779785" cy="58812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840624" y="2985509"/>
            <a:ext cx="2240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Drawing counters on a tens frame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8202" y="1533660"/>
            <a:ext cx="86180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2113" lvl="1" indent="0" eaLnBrk="1" hangingPunct="1">
              <a:buNone/>
            </a:pPr>
            <a:r>
              <a:rPr lang="en-GB" altLang="en-US" sz="2800" dirty="0" smtClean="0">
                <a:latin typeface="Comic Sans MS" panose="030F0702030302020204" pitchFamily="66" charset="0"/>
              </a:rPr>
              <a:t>Other pictorial representations used to teach calculation include:</a:t>
            </a:r>
            <a:endParaRPr lang="en-GB" altLang="en-US" sz="2800" dirty="0"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425" y="3890941"/>
            <a:ext cx="1889120" cy="1457321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2187448" y="4050355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515817" y="4050355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880636" y="4050355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3210281" y="4036054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556659" y="4050354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2204248" y="4319759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546431" y="4319759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879258" y="4319759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219053" y="4319759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578861" y="4336960"/>
            <a:ext cx="154360" cy="1699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218071" y="4680168"/>
            <a:ext cx="154360" cy="16994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2566702" y="4693370"/>
            <a:ext cx="154360" cy="16994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2890693" y="4705807"/>
            <a:ext cx="154360" cy="16994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036181" y="3003828"/>
            <a:ext cx="2765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Drawing pictures to represent a quantity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Image result for smiley face drawing cartoon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9" t="30329" r="32838" b="37272"/>
          <a:stretch/>
        </p:blipFill>
        <p:spPr bwMode="auto">
          <a:xfrm>
            <a:off x="5564483" y="3891309"/>
            <a:ext cx="4010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Image result for smiley face drawing cartoon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9" t="30329" r="32838" b="37272"/>
          <a:stretch/>
        </p:blipFill>
        <p:spPr bwMode="auto">
          <a:xfrm>
            <a:off x="5975109" y="3891309"/>
            <a:ext cx="4010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Image result for smiley face drawing cartoon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9" t="30329" r="32838" b="37272"/>
          <a:stretch/>
        </p:blipFill>
        <p:spPr bwMode="auto">
          <a:xfrm>
            <a:off x="6385735" y="3891309"/>
            <a:ext cx="4010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Image result for smiley face drawing cartoon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9" t="30329" r="32838" b="37272"/>
          <a:stretch/>
        </p:blipFill>
        <p:spPr bwMode="auto">
          <a:xfrm>
            <a:off x="6796361" y="3891309"/>
            <a:ext cx="4010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Image result for smiley face drawing cartoon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9" t="30329" r="32838" b="37272"/>
          <a:stretch/>
        </p:blipFill>
        <p:spPr bwMode="auto">
          <a:xfrm>
            <a:off x="5585905" y="4329878"/>
            <a:ext cx="4010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Image result for smiley face drawing cartoon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9" t="30329" r="32838" b="37272"/>
          <a:stretch/>
        </p:blipFill>
        <p:spPr bwMode="auto">
          <a:xfrm>
            <a:off x="5996531" y="4329878"/>
            <a:ext cx="4010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Image result for smiley face drawing cartoon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9" t="30329" r="32838" b="37272"/>
          <a:stretch/>
        </p:blipFill>
        <p:spPr bwMode="auto">
          <a:xfrm>
            <a:off x="6407157" y="4329878"/>
            <a:ext cx="4010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Image result for smiley face drawing cartoon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9" t="30329" r="32838" b="37272"/>
          <a:stretch/>
        </p:blipFill>
        <p:spPr bwMode="auto">
          <a:xfrm>
            <a:off x="6817783" y="4329878"/>
            <a:ext cx="4010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Image result for smiley face drawing cartoon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9" t="30329" r="32838" b="37272"/>
          <a:stretch/>
        </p:blipFill>
        <p:spPr bwMode="auto">
          <a:xfrm>
            <a:off x="5585905" y="4783071"/>
            <a:ext cx="4010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Image result for smiley face drawing cartoon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9" t="30329" r="32838" b="37272"/>
          <a:stretch/>
        </p:blipFill>
        <p:spPr bwMode="auto">
          <a:xfrm>
            <a:off x="5996531" y="4783071"/>
            <a:ext cx="4010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Image result for smiley face drawing cartoon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9" t="30329" r="32838" b="37272"/>
          <a:stretch/>
        </p:blipFill>
        <p:spPr bwMode="auto">
          <a:xfrm>
            <a:off x="6407157" y="4783071"/>
            <a:ext cx="4010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Image result for smiley face drawing cartoon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9" t="30329" r="32838" b="37272"/>
          <a:stretch/>
        </p:blipFill>
        <p:spPr bwMode="auto">
          <a:xfrm>
            <a:off x="6817783" y="4783071"/>
            <a:ext cx="4010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5157728" y="5380090"/>
            <a:ext cx="2498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12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7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6699FF"/>
      </a:dk2>
      <a:lt2>
        <a:srgbClr val="FFFCC6"/>
      </a:lt2>
      <a:accent1>
        <a:srgbClr val="00006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699FF"/>
    </a:dk2>
    <a:lt2>
      <a:srgbClr val="FFFCC6"/>
    </a:lt2>
    <a:accent1>
      <a:srgbClr val="00006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699FF"/>
    </a:dk2>
    <a:lt2>
      <a:srgbClr val="FFFCC6"/>
    </a:lt2>
    <a:accent1>
      <a:srgbClr val="00006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699FF"/>
    </a:dk2>
    <a:lt2>
      <a:srgbClr val="FFFCC6"/>
    </a:lt2>
    <a:accent1>
      <a:srgbClr val="00006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699FF"/>
    </a:dk2>
    <a:lt2>
      <a:srgbClr val="FFFCC6"/>
    </a:lt2>
    <a:accent1>
      <a:srgbClr val="00006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3315</TotalTime>
  <Words>1293</Words>
  <Application>Microsoft Office PowerPoint</Application>
  <PresentationFormat>On-screen Show (4:3)</PresentationFormat>
  <Paragraphs>227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CCW Precursive 1</vt:lpstr>
      <vt:lpstr>Comic Sans MS</vt:lpstr>
      <vt:lpstr>Lucida Sans Unicode</vt:lpstr>
      <vt:lpstr>Verdana</vt:lpstr>
      <vt:lpstr>Wingdings</vt:lpstr>
      <vt:lpstr>Wingdings 2</vt:lpstr>
      <vt:lpstr>Wingdings 3</vt:lpstr>
      <vt:lpstr>Concourse</vt:lpstr>
      <vt:lpstr>Mathematics Workshop</vt:lpstr>
      <vt:lpstr>End of year expectations for Year 1</vt:lpstr>
      <vt:lpstr>How we teach calculation</vt:lpstr>
      <vt:lpstr>Concrete</vt:lpstr>
      <vt:lpstr>What are these resources and how are they used?</vt:lpstr>
      <vt:lpstr>What are these resources and how are they used?</vt:lpstr>
      <vt:lpstr>What can you use at home?</vt:lpstr>
      <vt:lpstr>Pictorial </vt:lpstr>
      <vt:lpstr>Pictorial </vt:lpstr>
      <vt:lpstr>Abstract</vt:lpstr>
      <vt:lpstr>Multiplication  ‘X’ symbol means - lots of, rows of, groups of </vt:lpstr>
      <vt:lpstr>Division</vt:lpstr>
      <vt:lpstr>Division</vt:lpstr>
      <vt:lpstr>Things to do at home</vt:lpstr>
      <vt:lpstr>Things to do at home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</dc:creator>
  <cp:lastModifiedBy>Anita</cp:lastModifiedBy>
  <cp:revision>205</cp:revision>
  <cp:lastPrinted>2018-11-15T13:04:42Z</cp:lastPrinted>
  <dcterms:created xsi:type="dcterms:W3CDTF">2010-03-19T13:17:57Z</dcterms:created>
  <dcterms:modified xsi:type="dcterms:W3CDTF">2020-02-14T14:39:58Z</dcterms:modified>
</cp:coreProperties>
</file>