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3" r:id="rId3"/>
    <p:sldId id="350" r:id="rId4"/>
    <p:sldId id="351" r:id="rId5"/>
    <p:sldId id="349" r:id="rId6"/>
    <p:sldId id="352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21" r:id="rId1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D0D9"/>
    <a:srgbClr val="FF0066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94660"/>
  </p:normalViewPr>
  <p:slideViewPr>
    <p:cSldViewPr>
      <p:cViewPr varScale="1">
        <p:scale>
          <a:sx n="109" d="100"/>
          <a:sy n="109" d="100"/>
        </p:scale>
        <p:origin x="15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2D61A3-A16B-404F-9BB5-B261DCA69E4E}" type="datetimeFigureOut">
              <a:rPr lang="en-GB"/>
              <a:pPr>
                <a:defRPr/>
              </a:pPr>
              <a:t>14/02/2020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AD53A7C-34D9-47FF-873B-D3394EC1A1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0266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920473-9CC7-4F9C-B1FD-38CED279BD37}" type="datetimeFigureOut">
              <a:rPr lang="en-GB"/>
              <a:pPr>
                <a:defRPr/>
              </a:pPr>
              <a:t>14/02/2020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191287-2994-47F2-8165-25B502B432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11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58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918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50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650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37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410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474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82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174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15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341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93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91287-2994-47F2-8165-25B502B432C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27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1150"/>
            <a:ext cx="1512887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311150"/>
            <a:ext cx="6646863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0C7E3D-7BF1-4037-B21C-10364F987F5D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E68D70-DC38-4A9E-8208-70743520C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93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9A9E0-3AB9-4F93-8E0B-458B5D712486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462E-124E-45D8-AD49-93F7F9AD8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42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47FDB-E44A-48B7-9352-EA4BB1B4CCD4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E8B60-B840-45ED-8976-9472CB916D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56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95288" y="6381750"/>
            <a:ext cx="828675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>
            <a:off x="466725" y="5876925"/>
            <a:ext cx="756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GB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5732463"/>
            <a:ext cx="75723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39102F-678A-4286-88E2-BE58E4DB745F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D37C-7EA1-4943-AFBD-D48849A65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0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11BD3-74E5-402C-A4AA-1E2DEAEF6C4A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CB1AC-FBC4-4412-B45B-D15C35CA5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816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13AF13-AC78-4F6A-AA14-9C6C27F6B6AD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25E6-13B9-4BCC-B8E4-C2A255BFC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777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051237-0EB5-4ADE-9BC7-C4E25B27C650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EC79D-B22B-4451-9E87-F712DEC693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018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FEE47-EA92-4611-9AB0-7CA9E3D4DB56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7A904-0F19-4243-879F-FE3EC38DB3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020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67FD2-D16B-447E-9B0D-99A7E7107F69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C8CF-B5CC-44AC-B4EC-7E49A3CCA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9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62AE3-3332-4D6B-9CF4-8398197FD171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B945-DB7A-443F-BF30-2ED34556C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787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9639D55-22D0-41F4-81E8-E8782F5220A1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38D3-E280-4765-A91F-09A574799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544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5D17803-256C-43AA-BD79-13059EC56377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F9ED307-9674-4F01-8EFE-60C524CC97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26" r:id="rId7"/>
    <p:sldLayoutId id="2147484035" r:id="rId8"/>
    <p:sldLayoutId id="2147484036" r:id="rId9"/>
    <p:sldLayoutId id="2147484027" r:id="rId10"/>
    <p:sldLayoutId id="21474840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png"/><Relationship Id="rId7" Type="http://schemas.openxmlformats.org/officeDocument/2006/relationships/hyperlink" Target="https://www.google.co.uk/url?sa=i&amp;url=https://www.shutterstock.com/search/cartoon%2Bapples&amp;psig=AOvVaw3NRIt2zT2rqGfD1aW2DnDw&amp;ust=1581374019528000&amp;source=images&amp;cd=vfe&amp;ved=0CAIQjRxqFwoTCIjryrLDxecCFQAAAAAdAAAAABA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www.google.co.uk/url?sa=i&amp;url=https://www.shutterstock.com/search/cartoon%2Bapples&amp;psig=AOvVaw3NRIt2zT2rqGfD1aW2DnDw&amp;ust=1581374019528000&amp;source=images&amp;cd=vfe&amp;ved=0CAIQjRxqFwoTCIjryrLDxecCFQAAAAAdAAAAABAD" TargetMode="Externa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44675"/>
            <a:ext cx="9144000" cy="7921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" y="1124744"/>
            <a:ext cx="8856538" cy="1468065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u="sng" dirty="0">
                <a:solidFill>
                  <a:schemeClr val="bg1"/>
                </a:solidFill>
              </a:rPr>
              <a:t>Mathematics Workshop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10244" name="Subtitle 2"/>
          <p:cNvSpPr>
            <a:spLocks noGrp="1"/>
          </p:cNvSpPr>
          <p:nvPr>
            <p:ph type="subTitle" idx="1"/>
          </p:nvPr>
        </p:nvSpPr>
        <p:spPr>
          <a:xfrm>
            <a:off x="107950" y="6308725"/>
            <a:ext cx="2887663" cy="1754188"/>
          </a:xfrm>
        </p:spPr>
        <p:txBody>
          <a:bodyPr/>
          <a:lstStyle/>
          <a:p>
            <a:pPr marR="0" eaLnBrk="1" hangingPunct="1"/>
            <a:r>
              <a:rPr lang="en-GB" altLang="en-US" dirty="0"/>
              <a:t>February 2020</a:t>
            </a:r>
            <a:endParaRPr lang="en-US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950" y="2897039"/>
            <a:ext cx="9036050" cy="1468065"/>
          </a:xfrm>
          <a:prstGeom prst="rect">
            <a:avLst/>
          </a:prstGeom>
          <a:ln>
            <a:miter lim="800000"/>
            <a:headEnd/>
            <a:tailEnd/>
          </a:ln>
          <a:extLst/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rgbClr val="FF0000"/>
                </a:solidFill>
              </a:rPr>
              <a:t>Number in Reception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Addition </a:t>
            </a:r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F6092506-FED7-48F9-ABEA-2155D86826FD}"/>
              </a:ext>
            </a:extLst>
          </p:cNvPr>
          <p:cNvSpPr txBox="1">
            <a:spLocks/>
          </p:cNvSpPr>
          <p:nvPr/>
        </p:nvSpPr>
        <p:spPr>
          <a:xfrm>
            <a:off x="457200" y="764704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76E7553-A1A0-4DF0-95DE-96661E339B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7704"/>
            <a:ext cx="2008032" cy="10079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1613F80-E9F7-4C23-ADD7-358C799A94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979" y="1943459"/>
            <a:ext cx="2008032" cy="10079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90F12BB-2A05-4ED9-9269-E2F2C21521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941641"/>
            <a:ext cx="2008032" cy="10079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AB8A0C3-B773-4EBD-A45B-E97E3C0446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444285"/>
            <a:ext cx="2008032" cy="86282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B6890A3-21EB-4ABB-AA28-70B46F1F59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29000"/>
            <a:ext cx="2008032" cy="862826"/>
          </a:xfrm>
          <a:prstGeom prst="rect">
            <a:avLst/>
          </a:prstGeom>
        </p:spPr>
      </p:pic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EEC7F7ED-C655-46BA-9A29-796888EC8CA0}"/>
              </a:ext>
            </a:extLst>
          </p:cNvPr>
          <p:cNvSpPr txBox="1">
            <a:spLocks/>
          </p:cNvSpPr>
          <p:nvPr/>
        </p:nvSpPr>
        <p:spPr>
          <a:xfrm>
            <a:off x="539552" y="775942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How many altogether?  </a:t>
            </a:r>
          </a:p>
        </p:txBody>
      </p:sp>
    </p:spTree>
    <p:extLst>
      <p:ext uri="{BB962C8B-B14F-4D97-AF65-F5344CB8AC3E}">
        <p14:creationId xmlns:p14="http://schemas.microsoft.com/office/powerpoint/2010/main" val="92848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Addition </a:t>
            </a:r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F6092506-FED7-48F9-ABEA-2155D86826FD}"/>
              </a:ext>
            </a:extLst>
          </p:cNvPr>
          <p:cNvSpPr txBox="1">
            <a:spLocks/>
          </p:cNvSpPr>
          <p:nvPr/>
        </p:nvSpPr>
        <p:spPr>
          <a:xfrm>
            <a:off x="457200" y="764704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EEC7F7ED-C655-46BA-9A29-796888EC8CA0}"/>
              </a:ext>
            </a:extLst>
          </p:cNvPr>
          <p:cNvSpPr txBox="1">
            <a:spLocks/>
          </p:cNvSpPr>
          <p:nvPr/>
        </p:nvSpPr>
        <p:spPr>
          <a:xfrm>
            <a:off x="539552" y="775942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‘Part, part whole’ method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46627E-0B9F-476A-B65D-4BFE6892682C}"/>
              </a:ext>
            </a:extLst>
          </p:cNvPr>
          <p:cNvGrpSpPr/>
          <p:nvPr/>
        </p:nvGrpSpPr>
        <p:grpSpPr>
          <a:xfrm>
            <a:off x="323528" y="1728440"/>
            <a:ext cx="4104456" cy="3495908"/>
            <a:chOff x="323528" y="1728440"/>
            <a:chExt cx="4104456" cy="349590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C92FD3B-0FA8-4FFC-AC45-886B588C7BAC}"/>
                </a:ext>
              </a:extLst>
            </p:cNvPr>
            <p:cNvGrpSpPr/>
            <p:nvPr/>
          </p:nvGrpSpPr>
          <p:grpSpPr>
            <a:xfrm>
              <a:off x="323528" y="1728440"/>
              <a:ext cx="4104456" cy="3495908"/>
              <a:chOff x="3824938" y="567038"/>
              <a:chExt cx="2089969" cy="1772806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497A5389-7C9E-49AF-A186-D4027AA2CF8B}"/>
                  </a:ext>
                </a:extLst>
              </p:cNvPr>
              <p:cNvSpPr/>
              <p:nvPr/>
            </p:nvSpPr>
            <p:spPr>
              <a:xfrm>
                <a:off x="4463674" y="567038"/>
                <a:ext cx="838501" cy="808555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91B2442D-F0C2-4C3C-9F47-67DE68481D69}"/>
                  </a:ext>
                </a:extLst>
              </p:cNvPr>
              <p:cNvSpPr/>
              <p:nvPr/>
            </p:nvSpPr>
            <p:spPr>
              <a:xfrm>
                <a:off x="5229758" y="1678468"/>
                <a:ext cx="685149" cy="66068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657966FE-FB52-430E-A0C5-D8926284D927}"/>
                  </a:ext>
                </a:extLst>
              </p:cNvPr>
              <p:cNvSpPr/>
              <p:nvPr/>
            </p:nvSpPr>
            <p:spPr>
              <a:xfrm>
                <a:off x="3824938" y="1679164"/>
                <a:ext cx="685149" cy="66068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574F54C-0DFE-44BB-B25C-C08EDC487D9B}"/>
                  </a:ext>
                </a:extLst>
              </p:cNvPr>
              <p:cNvCxnSpPr>
                <a:stCxn id="20" idx="0"/>
                <a:endCxn id="17" idx="5"/>
              </p:cNvCxnSpPr>
              <p:nvPr/>
            </p:nvCxnSpPr>
            <p:spPr>
              <a:xfrm flipH="1" flipV="1">
                <a:off x="5179379" y="1257183"/>
                <a:ext cx="392954" cy="42128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BFB8389-5822-4A4D-BBBC-A4635D39E567}"/>
                  </a:ext>
                </a:extLst>
              </p:cNvPr>
              <p:cNvCxnSpPr>
                <a:stCxn id="21" idx="0"/>
                <a:endCxn id="17" idx="3"/>
              </p:cNvCxnSpPr>
              <p:nvPr/>
            </p:nvCxnSpPr>
            <p:spPr>
              <a:xfrm flipV="1">
                <a:off x="4167513" y="1257183"/>
                <a:ext cx="418957" cy="42198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7B26B17-584A-4279-93B7-03916E030361}"/>
                  </a:ext>
                </a:extLst>
              </p:cNvPr>
              <p:cNvSpPr txBox="1"/>
              <p:nvPr/>
            </p:nvSpPr>
            <p:spPr>
              <a:xfrm>
                <a:off x="4480583" y="846905"/>
                <a:ext cx="802388" cy="234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2400">
                    <a:latin typeface="CCW Precursive 4" panose="03050602040000000000" pitchFamily="66" charset="0"/>
                  </a:defRPr>
                </a:lvl1pPr>
              </a:lstStyle>
              <a:p>
                <a:r>
                  <a:rPr lang="en-GB" dirty="0"/>
                  <a:t>5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5DD743-5AF4-424F-8FDB-8C5B792FC3ED}"/>
                  </a:ext>
                </a:extLst>
              </p:cNvPr>
              <p:cNvSpPr txBox="1"/>
              <p:nvPr/>
            </p:nvSpPr>
            <p:spPr>
              <a:xfrm>
                <a:off x="4023820" y="1835532"/>
                <a:ext cx="476172" cy="187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90F12BB-2A05-4ED9-9269-E2F2C2152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161982"/>
              <a:ext cx="604765" cy="303564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CEAB8005-2CCD-43BB-8BEB-F18B4F943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58" y="4429804"/>
              <a:ext cx="604765" cy="303564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F2F715A2-0BF3-456D-8EAF-2CAF6A770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917" y="4784703"/>
              <a:ext cx="604765" cy="30356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B6890A3-21EB-4ABB-AA28-70B46F1F59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351" y="4120404"/>
              <a:ext cx="639074" cy="274602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531E3B1C-5240-4985-88FC-32B1D0730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5670" y="4647402"/>
              <a:ext cx="639074" cy="274602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19ABC35-9D12-4910-ABAB-27069A213CAE}"/>
              </a:ext>
            </a:extLst>
          </p:cNvPr>
          <p:cNvGrpSpPr/>
          <p:nvPr/>
        </p:nvGrpSpPr>
        <p:grpSpPr>
          <a:xfrm>
            <a:off x="4827386" y="1738275"/>
            <a:ext cx="3941766" cy="2862185"/>
            <a:chOff x="4827386" y="1738275"/>
            <a:chExt cx="3941766" cy="2862185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9444A6A-750D-4F35-985C-9B2F510FBEA9}"/>
                </a:ext>
              </a:extLst>
            </p:cNvPr>
            <p:cNvGrpSpPr/>
            <p:nvPr/>
          </p:nvGrpSpPr>
          <p:grpSpPr>
            <a:xfrm>
              <a:off x="5036440" y="1738275"/>
              <a:ext cx="3531404" cy="2862185"/>
              <a:chOff x="3824938" y="567038"/>
              <a:chExt cx="2089969" cy="1772806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0CBB5B2-1987-439E-AEB1-57DBFA16D60E}"/>
                  </a:ext>
                </a:extLst>
              </p:cNvPr>
              <p:cNvSpPr/>
              <p:nvPr/>
            </p:nvSpPr>
            <p:spPr>
              <a:xfrm>
                <a:off x="4463674" y="567038"/>
                <a:ext cx="838501" cy="808555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EA70A07-07F3-4C88-9335-9F3699BF6CD2}"/>
                  </a:ext>
                </a:extLst>
              </p:cNvPr>
              <p:cNvSpPr/>
              <p:nvPr/>
            </p:nvSpPr>
            <p:spPr>
              <a:xfrm>
                <a:off x="5229758" y="1678468"/>
                <a:ext cx="685149" cy="66068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7DB1EA8-8300-4D12-ABCE-075D565386F8}"/>
                  </a:ext>
                </a:extLst>
              </p:cNvPr>
              <p:cNvSpPr/>
              <p:nvPr/>
            </p:nvSpPr>
            <p:spPr>
              <a:xfrm>
                <a:off x="3824938" y="1679164"/>
                <a:ext cx="685149" cy="66068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1111159-A71D-44D8-9C4E-B2CD8240BC42}"/>
                  </a:ext>
                </a:extLst>
              </p:cNvPr>
              <p:cNvCxnSpPr>
                <a:stCxn id="29" idx="0"/>
                <a:endCxn id="27" idx="5"/>
              </p:cNvCxnSpPr>
              <p:nvPr/>
            </p:nvCxnSpPr>
            <p:spPr>
              <a:xfrm flipH="1" flipV="1">
                <a:off x="5179379" y="1257183"/>
                <a:ext cx="392954" cy="42128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098A322-61F1-4265-AE08-414D91459A34}"/>
                  </a:ext>
                </a:extLst>
              </p:cNvPr>
              <p:cNvCxnSpPr>
                <a:stCxn id="30" idx="0"/>
                <a:endCxn id="27" idx="3"/>
              </p:cNvCxnSpPr>
              <p:nvPr/>
            </p:nvCxnSpPr>
            <p:spPr>
              <a:xfrm flipV="1">
                <a:off x="4167513" y="1257183"/>
                <a:ext cx="418957" cy="42198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A48435-A060-4A2D-BC98-F3626EF0F472}"/>
                </a:ext>
              </a:extLst>
            </p:cNvPr>
            <p:cNvSpPr txBox="1"/>
            <p:nvPr/>
          </p:nvSpPr>
          <p:spPr>
            <a:xfrm>
              <a:off x="6036212" y="2108593"/>
              <a:ext cx="1575797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CW Precursive 4" panose="03050602040000000000" pitchFamily="66" charset="0"/>
                </a:rPr>
                <a:t>5</a:t>
              </a:r>
              <a:endParaRPr lang="en-GB" sz="2800" dirty="0">
                <a:latin typeface="CCW Precursive 4" panose="03050602040000000000" pitchFamily="66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BD2709-8998-431A-8EF3-64E1907DC7D1}"/>
                </a:ext>
              </a:extLst>
            </p:cNvPr>
            <p:cNvSpPr txBox="1"/>
            <p:nvPr/>
          </p:nvSpPr>
          <p:spPr>
            <a:xfrm>
              <a:off x="7193355" y="3835172"/>
              <a:ext cx="1575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CW Precursive 4" panose="03050602040000000000" pitchFamily="66" charset="0"/>
                </a:rPr>
                <a:t>2</a:t>
              </a:r>
              <a:endParaRPr lang="en-GB" sz="2800" dirty="0">
                <a:latin typeface="CCW Precursive 4" panose="03050602040000000000" pitchFamily="66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7FD64AF-1A3C-4CB6-8646-6A82D74C3DC4}"/>
                </a:ext>
              </a:extLst>
            </p:cNvPr>
            <p:cNvSpPr txBox="1"/>
            <p:nvPr/>
          </p:nvSpPr>
          <p:spPr>
            <a:xfrm>
              <a:off x="4827386" y="3835172"/>
              <a:ext cx="1575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CW Precursive 4" panose="03050602040000000000" pitchFamily="66" charset="0"/>
                </a:rPr>
                <a:t>3</a:t>
              </a:r>
              <a:endParaRPr lang="en-GB" sz="2800" dirty="0">
                <a:latin typeface="CCW Precursive 4" panose="03050602040000000000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954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Addition </a:t>
            </a:r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F6092506-FED7-48F9-ABEA-2155D86826FD}"/>
              </a:ext>
            </a:extLst>
          </p:cNvPr>
          <p:cNvSpPr txBox="1">
            <a:spLocks/>
          </p:cNvSpPr>
          <p:nvPr/>
        </p:nvSpPr>
        <p:spPr>
          <a:xfrm>
            <a:off x="457200" y="764704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EEC7F7ED-C655-46BA-9A29-796888EC8CA0}"/>
              </a:ext>
            </a:extLst>
          </p:cNvPr>
          <p:cNvSpPr txBox="1">
            <a:spLocks/>
          </p:cNvSpPr>
          <p:nvPr/>
        </p:nvSpPr>
        <p:spPr>
          <a:xfrm>
            <a:off x="539552" y="775942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4D58B4A8-7EC7-4F8A-83FC-70D2D596D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234945"/>
              </p:ext>
            </p:extLst>
          </p:nvPr>
        </p:nvGraphicFramePr>
        <p:xfrm>
          <a:off x="685715" y="1555928"/>
          <a:ext cx="3322710" cy="129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542">
                  <a:extLst>
                    <a:ext uri="{9D8B030D-6E8A-4147-A177-3AD203B41FA5}">
                      <a16:colId xmlns:a16="http://schemas.microsoft.com/office/drawing/2014/main" val="3897827417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4136788842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457686529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2518694723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2518234213"/>
                    </a:ext>
                  </a:extLst>
                </a:gridCol>
              </a:tblGrid>
              <a:tr h="6485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432395"/>
                  </a:ext>
                </a:extLst>
              </a:tr>
              <a:tr h="6485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85189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078C132-AA9E-41AE-AE61-297F7A005272}"/>
              </a:ext>
            </a:extLst>
          </p:cNvPr>
          <p:cNvSpPr txBox="1"/>
          <p:nvPr/>
        </p:nvSpPr>
        <p:spPr>
          <a:xfrm>
            <a:off x="4394703" y="1748026"/>
            <a:ext cx="3180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CW Precursive 4" panose="03050602040000000000" pitchFamily="66" charset="0"/>
              </a:rPr>
              <a:t>3 + 2 = 5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16B4ECA-0F1C-4BAC-8581-D3AF01533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068529"/>
              </p:ext>
            </p:extLst>
          </p:nvPr>
        </p:nvGraphicFramePr>
        <p:xfrm>
          <a:off x="887834" y="4941168"/>
          <a:ext cx="6687710" cy="964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1">
                  <a:extLst>
                    <a:ext uri="{9D8B030D-6E8A-4147-A177-3AD203B41FA5}">
                      <a16:colId xmlns:a16="http://schemas.microsoft.com/office/drawing/2014/main" val="2525562993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2156075996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2444306199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393322002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1943171755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275602066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441611545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051185794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352874496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70829452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76230712"/>
                    </a:ext>
                  </a:extLst>
                </a:gridCol>
              </a:tblGrid>
              <a:tr h="96433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239642"/>
                  </a:ext>
                </a:extLst>
              </a:tr>
            </a:tbl>
          </a:graphicData>
        </a:graphic>
      </p:graphicFrame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0C82746D-C161-41E8-B477-67BA8E7CEEC6}"/>
              </a:ext>
            </a:extLst>
          </p:cNvPr>
          <p:cNvSpPr/>
          <p:nvPr/>
        </p:nvSpPr>
        <p:spPr>
          <a:xfrm>
            <a:off x="3634749" y="4474227"/>
            <a:ext cx="638389" cy="466941"/>
          </a:xfrm>
          <a:prstGeom prst="curved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A5B64D5D-1566-410D-83A0-0C07B03EB443}"/>
              </a:ext>
            </a:extLst>
          </p:cNvPr>
          <p:cNvSpPr/>
          <p:nvPr/>
        </p:nvSpPr>
        <p:spPr>
          <a:xfrm>
            <a:off x="2996360" y="4462988"/>
            <a:ext cx="638389" cy="466941"/>
          </a:xfrm>
          <a:prstGeom prst="curved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F852EF-6C0C-4EF9-B623-6312E5CDA630}"/>
              </a:ext>
            </a:extLst>
          </p:cNvPr>
          <p:cNvSpPr txBox="1"/>
          <p:nvPr/>
        </p:nvSpPr>
        <p:spPr>
          <a:xfrm>
            <a:off x="887834" y="3689994"/>
            <a:ext cx="3180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CW Precursive 4" panose="03050602040000000000" pitchFamily="66" charset="0"/>
              </a:rPr>
              <a:t>3 + 2 =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DF8AF3-01ED-467F-B4A5-5EB31A0395A1}"/>
              </a:ext>
            </a:extLst>
          </p:cNvPr>
          <p:cNvGrpSpPr/>
          <p:nvPr/>
        </p:nvGrpSpPr>
        <p:grpSpPr>
          <a:xfrm>
            <a:off x="4772944" y="3485202"/>
            <a:ext cx="2636069" cy="796988"/>
            <a:chOff x="4772944" y="3485202"/>
            <a:chExt cx="2636069" cy="796988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D4AB9F57-CA04-47C4-AC62-CB7FD1D46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2944" y="3511685"/>
              <a:ext cx="604765" cy="303564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94B25BCB-5B60-4B96-ADEA-83293EE05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3485202"/>
              <a:ext cx="604765" cy="303564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82156BAC-6C68-4EF2-995E-A8618A0B3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9597" y="3511685"/>
              <a:ext cx="604765" cy="303564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5C1B94E9-BB84-43B0-8AFB-83AA47666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4007588"/>
              <a:ext cx="639074" cy="274602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7409547D-BEF4-4C4A-B4D8-B13790C14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4362" y="4007588"/>
              <a:ext cx="639074" cy="274602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831014-9AA5-4F89-A164-78CB82ED1621}"/>
              </a:ext>
            </a:extLst>
          </p:cNvPr>
          <p:cNvGrpSpPr/>
          <p:nvPr/>
        </p:nvGrpSpPr>
        <p:grpSpPr>
          <a:xfrm>
            <a:off x="685715" y="1772816"/>
            <a:ext cx="3322710" cy="306347"/>
            <a:chOff x="685715" y="1903113"/>
            <a:chExt cx="3322710" cy="306347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072A546-0831-48F7-AC59-4726824F7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715" y="1905896"/>
              <a:ext cx="604765" cy="303564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2ACA627C-0FC0-44FF-B9B0-5CA9B53E3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648" y="1905896"/>
              <a:ext cx="604765" cy="303564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8703093-0F40-4A3C-9393-049C69796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4687" y="1905896"/>
              <a:ext cx="604765" cy="303564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EAAC7B0C-C4ED-4B5F-B5AC-2B08874DD7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9864" y="1903113"/>
              <a:ext cx="639074" cy="274602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F7905703-4187-4C18-A65C-1B7E217E6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351" y="1903113"/>
              <a:ext cx="639074" cy="2746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275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41" grpId="0" animBg="1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Subtraction  </a:t>
            </a:r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F6092506-FED7-48F9-ABEA-2155D86826FD}"/>
              </a:ext>
            </a:extLst>
          </p:cNvPr>
          <p:cNvSpPr txBox="1">
            <a:spLocks/>
          </p:cNvSpPr>
          <p:nvPr/>
        </p:nvSpPr>
        <p:spPr>
          <a:xfrm>
            <a:off x="457200" y="764704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EEC7F7ED-C655-46BA-9A29-796888EC8CA0}"/>
              </a:ext>
            </a:extLst>
          </p:cNvPr>
          <p:cNvSpPr txBox="1">
            <a:spLocks/>
          </p:cNvSpPr>
          <p:nvPr/>
        </p:nvSpPr>
        <p:spPr>
          <a:xfrm>
            <a:off x="539552" y="775942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16B4ECA-0F1C-4BAC-8581-D3AF0153357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87834" y="4941168"/>
          <a:ext cx="6687710" cy="964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771">
                  <a:extLst>
                    <a:ext uri="{9D8B030D-6E8A-4147-A177-3AD203B41FA5}">
                      <a16:colId xmlns:a16="http://schemas.microsoft.com/office/drawing/2014/main" val="2525562993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2156075996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2444306199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393322002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1943171755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275602066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441611545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051185794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352874496"/>
                    </a:ext>
                  </a:extLst>
                </a:gridCol>
                <a:gridCol w="596771">
                  <a:extLst>
                    <a:ext uri="{9D8B030D-6E8A-4147-A177-3AD203B41FA5}">
                      <a16:colId xmlns:a16="http://schemas.microsoft.com/office/drawing/2014/main" val="370829452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176230712"/>
                    </a:ext>
                  </a:extLst>
                </a:gridCol>
              </a:tblGrid>
              <a:tr h="96433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239642"/>
                  </a:ext>
                </a:extLst>
              </a:tr>
            </a:tbl>
          </a:graphicData>
        </a:graphic>
      </p:graphicFrame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0C82746D-C161-41E8-B477-67BA8E7CEEC6}"/>
              </a:ext>
            </a:extLst>
          </p:cNvPr>
          <p:cNvSpPr/>
          <p:nvPr/>
        </p:nvSpPr>
        <p:spPr>
          <a:xfrm flipH="1">
            <a:off x="3634749" y="4474227"/>
            <a:ext cx="638389" cy="466941"/>
          </a:xfrm>
          <a:prstGeom prst="curved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A5B64D5D-1566-410D-83A0-0C07B03EB443}"/>
              </a:ext>
            </a:extLst>
          </p:cNvPr>
          <p:cNvSpPr/>
          <p:nvPr/>
        </p:nvSpPr>
        <p:spPr>
          <a:xfrm flipH="1">
            <a:off x="2996360" y="4462988"/>
            <a:ext cx="638389" cy="466941"/>
          </a:xfrm>
          <a:prstGeom prst="curvedDownArrow">
            <a:avLst>
              <a:gd name="adj1" fmla="val 25000"/>
              <a:gd name="adj2" fmla="val 68359"/>
              <a:gd name="adj3" fmla="val 192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0A1141-C21F-415C-A64B-91161B3A76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1" t="4402" r="34381" b="52522"/>
          <a:stretch/>
        </p:blipFill>
        <p:spPr>
          <a:xfrm>
            <a:off x="107504" y="1438541"/>
            <a:ext cx="4000070" cy="27580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DC76F2-192F-4EC2-A2CF-479D621918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466465"/>
            <a:ext cx="900734" cy="90073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62D7E14-348C-4957-AC45-2E83C00E54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715" y="2244350"/>
            <a:ext cx="900734" cy="90073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6F36686-3B2A-42EE-97E3-AB8F9D15DC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634" y="2224660"/>
            <a:ext cx="900734" cy="90073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9B9BA6A-28CC-4732-8D80-CF7865D03A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368" y="1373169"/>
            <a:ext cx="900734" cy="90073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6DB5750-49DB-4F26-9ABD-02B5D50600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104" y="1407733"/>
            <a:ext cx="900734" cy="9007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286F48-9B49-493E-92EA-331E80469BC5}"/>
              </a:ext>
            </a:extLst>
          </p:cNvPr>
          <p:cNvSpPr txBox="1"/>
          <p:nvPr/>
        </p:nvSpPr>
        <p:spPr>
          <a:xfrm>
            <a:off x="4806343" y="3429000"/>
            <a:ext cx="3006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CW Precursive 4" panose="03050602040000000000" pitchFamily="66" charset="0"/>
              </a:rPr>
              <a:t>5 – 2 = 3</a:t>
            </a:r>
          </a:p>
        </p:txBody>
      </p:sp>
    </p:spTree>
    <p:extLst>
      <p:ext uri="{BB962C8B-B14F-4D97-AF65-F5344CB8AC3E}">
        <p14:creationId xmlns:p14="http://schemas.microsoft.com/office/powerpoint/2010/main" val="346740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10851 0.04004 C 0.13125 0.04907 0.16528 0.05393 0.20069 0.05393 C 0.24115 0.05393 0.27344 0.04907 0.29618 0.04004 L 0.40486 3.7037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43" y="26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0.1085 0.04005 C 0.13125 0.04907 0.16528 0.05394 0.20069 0.05394 C 0.24114 0.05394 0.27343 0.04907 0.29618 0.04005 L 0.40486 -7.40741E-7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43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1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7997"/>
          </a:xfrm>
        </p:spPr>
        <p:txBody>
          <a:bodyPr/>
          <a:lstStyle/>
          <a:p>
            <a:pPr lvl="2" eaLnBrk="1" hangingPunct="1">
              <a:defRPr/>
            </a:pPr>
            <a:r>
              <a:rPr lang="en-GB" altLang="en-US" sz="2000" b="1" dirty="0">
                <a:latin typeface="Comic Sans MS" panose="030F0702030302020204" pitchFamily="66" charset="0"/>
              </a:rPr>
              <a:t>Get into their play!</a:t>
            </a:r>
          </a:p>
          <a:p>
            <a:pPr lvl="2" eaLnBrk="1" hangingPunct="1">
              <a:defRPr/>
            </a:pPr>
            <a:r>
              <a:rPr lang="en-GB" altLang="en-US" sz="2000" b="1" dirty="0">
                <a:latin typeface="Comic Sans MS" panose="030F0702030302020204" pitchFamily="66" charset="0"/>
              </a:rPr>
              <a:t>Baking cakes – </a:t>
            </a:r>
            <a:r>
              <a:rPr lang="en-GB" altLang="en-US" sz="2000" dirty="0">
                <a:latin typeface="Comic Sans MS" panose="030F0702030302020204" pitchFamily="66" charset="0"/>
              </a:rPr>
              <a:t>measuring ingredients, comparing quantities.</a:t>
            </a:r>
          </a:p>
          <a:p>
            <a:pPr lvl="2" eaLnBrk="1" hangingPunct="1">
              <a:defRPr/>
            </a:pPr>
            <a:r>
              <a:rPr lang="en-GB" altLang="en-US" sz="2000" b="1" dirty="0">
                <a:latin typeface="Comic Sans MS" panose="030F0702030302020204" pitchFamily="66" charset="0"/>
              </a:rPr>
              <a:t>Play games - </a:t>
            </a:r>
            <a:r>
              <a:rPr lang="en-GB" altLang="en-US" sz="2000" dirty="0">
                <a:latin typeface="Comic Sans MS" panose="030F0702030302020204" pitchFamily="66" charset="0"/>
              </a:rPr>
              <a:t> card games, dominoes, Orchard toys games.</a:t>
            </a:r>
          </a:p>
          <a:p>
            <a:pPr lvl="2" eaLnBrk="1" hangingPunct="1">
              <a:defRPr/>
            </a:pPr>
            <a:r>
              <a:rPr lang="en-GB" altLang="en-US" sz="2000" b="1" dirty="0">
                <a:latin typeface="Comic Sans MS" panose="030F0702030302020204" pitchFamily="66" charset="0"/>
              </a:rPr>
              <a:t>Shopping – </a:t>
            </a:r>
            <a:r>
              <a:rPr lang="en-GB" altLang="en-US" sz="2000" dirty="0">
                <a:latin typeface="Comic Sans MS" panose="030F0702030302020204" pitchFamily="66" charset="0"/>
              </a:rPr>
              <a:t>spending pocket money, identifying numbers, counting in 2s, 5s, 10s.</a:t>
            </a:r>
            <a:endParaRPr lang="en-GB" altLang="en-US" sz="2000" b="1" dirty="0">
              <a:latin typeface="Comic Sans MS" panose="030F0702030302020204" pitchFamily="66" charset="0"/>
            </a:endParaRPr>
          </a:p>
          <a:p>
            <a:pPr lvl="2" eaLnBrk="1" hangingPunct="1">
              <a:defRPr/>
            </a:pPr>
            <a:r>
              <a:rPr lang="en-GB" altLang="en-US" sz="2000" b="1" dirty="0">
                <a:latin typeface="Comic Sans MS" panose="030F0702030302020204" pitchFamily="66" charset="0"/>
              </a:rPr>
              <a:t>Walking to and from school – </a:t>
            </a:r>
            <a:r>
              <a:rPr lang="en-GB" altLang="en-US" sz="2000" dirty="0">
                <a:latin typeface="Comic Sans MS" panose="030F0702030302020204" pitchFamily="66" charset="0"/>
              </a:rPr>
              <a:t>house numbers, comparing quantities.</a:t>
            </a:r>
          </a:p>
          <a:p>
            <a:pPr marL="630238" lvl="2" indent="0" eaLnBrk="1" hangingPunct="1">
              <a:buNone/>
              <a:defRPr/>
            </a:pPr>
            <a:endParaRPr lang="en-GB" altLang="en-US" sz="2000" b="1" dirty="0">
              <a:latin typeface="Comic Sans MS" panose="030F0702030302020204" pitchFamily="66" charset="0"/>
            </a:endParaRPr>
          </a:p>
          <a:p>
            <a:pPr lvl="2" eaLnBrk="1" hangingPunct="1">
              <a:defRPr/>
            </a:pPr>
            <a:r>
              <a:rPr lang="en-GB" altLang="en-US" sz="2000" b="1" dirty="0" err="1">
                <a:latin typeface="Comic Sans MS" panose="030F0702030302020204" pitchFamily="66" charset="0"/>
              </a:rPr>
              <a:t>Busythings</a:t>
            </a:r>
            <a:r>
              <a:rPr lang="en-GB" altLang="en-US" sz="2000" b="1" dirty="0">
                <a:latin typeface="Comic Sans MS" panose="030F0702030302020204" pitchFamily="66" charset="0"/>
              </a:rPr>
              <a:t> </a:t>
            </a:r>
            <a:r>
              <a:rPr lang="en-GB" altLang="en-US" sz="1200" i="1" dirty="0">
                <a:latin typeface="Comic Sans MS" panose="030F0702030302020204" pitchFamily="66" charset="0"/>
              </a:rPr>
              <a:t>(www.busythings.co.uk)       </a:t>
            </a:r>
            <a:r>
              <a:rPr lang="en-GB" altLang="en-US" sz="1200" dirty="0">
                <a:latin typeface="Comic Sans MS" panose="030F0702030302020204" pitchFamily="66" charset="0"/>
              </a:rPr>
              <a:t>  [Username: </a:t>
            </a:r>
            <a:r>
              <a:rPr lang="en-GB" altLang="en-US" sz="1200" b="1" dirty="0">
                <a:latin typeface="Comic Sans MS" panose="030F0702030302020204" pitchFamily="66" charset="0"/>
              </a:rPr>
              <a:t>home6247  </a:t>
            </a:r>
            <a:r>
              <a:rPr lang="en-GB" altLang="en-US" sz="1200" dirty="0">
                <a:latin typeface="Comic Sans MS" panose="030F0702030302020204" pitchFamily="66" charset="0"/>
              </a:rPr>
              <a:t>Password: </a:t>
            </a:r>
            <a:r>
              <a:rPr lang="en-GB" altLang="en-US" sz="1200" b="1" dirty="0">
                <a:latin typeface="Comic Sans MS" panose="030F0702030302020204" pitchFamily="66" charset="0"/>
              </a:rPr>
              <a:t>bubble6527</a:t>
            </a:r>
            <a:r>
              <a:rPr lang="en-GB" altLang="en-US" sz="1200" dirty="0">
                <a:latin typeface="Comic Sans MS" panose="030F0702030302020204" pitchFamily="66" charset="0"/>
              </a:rPr>
              <a:t>]</a:t>
            </a:r>
            <a:endParaRPr lang="en-GB" alt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defRPr/>
            </a:pPr>
            <a:r>
              <a:rPr lang="en-GB" altLang="en-US" sz="1600" dirty="0">
                <a:latin typeface="Comic Sans MS" panose="030F0702030302020204" pitchFamily="66" charset="0"/>
              </a:rPr>
              <a:t>100s of games in all curriculum areas.</a:t>
            </a:r>
          </a:p>
          <a:p>
            <a:pPr lvl="2" eaLnBrk="1" hangingPunct="1">
              <a:defRPr/>
            </a:pPr>
            <a:r>
              <a:rPr lang="en-GB" altLang="en-US" sz="2000" b="1" dirty="0">
                <a:latin typeface="Comic Sans MS" panose="030F0702030302020204" pitchFamily="66" charset="0"/>
              </a:rPr>
              <a:t>Numberblocks</a:t>
            </a:r>
          </a:p>
          <a:p>
            <a:pPr lvl="3" eaLnBrk="1" hangingPunct="1">
              <a:defRPr/>
            </a:pPr>
            <a:r>
              <a:rPr lang="en-GB" altLang="en-US" sz="1600" dirty="0">
                <a:latin typeface="Comic Sans MS" panose="030F0702030302020204" pitchFamily="66" charset="0"/>
              </a:rPr>
              <a:t>All 4 series on BBC iPlayer.</a:t>
            </a:r>
          </a:p>
          <a:p>
            <a:pPr lvl="2" eaLnBrk="1" hangingPunct="1">
              <a:defRPr/>
            </a:pPr>
            <a:r>
              <a:rPr lang="en-GB" altLang="en-US" sz="2000" b="1" dirty="0">
                <a:latin typeface="Comic Sans MS" panose="030F0702030302020204" pitchFamily="66" charset="0"/>
              </a:rPr>
              <a:t>YouTube</a:t>
            </a:r>
          </a:p>
          <a:p>
            <a:pPr lvl="3" eaLnBrk="1" hangingPunct="1">
              <a:defRPr/>
            </a:pPr>
            <a:r>
              <a:rPr lang="en-GB" altLang="en-US" sz="1800" dirty="0">
                <a:latin typeface="Comic Sans MS" panose="030F0702030302020204" pitchFamily="66" charset="0"/>
              </a:rPr>
              <a:t>Songs for all topics.</a:t>
            </a:r>
          </a:p>
          <a:p>
            <a:pPr lvl="3" eaLnBrk="1" hangingPunct="1">
              <a:defRPr/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 lvl="3" eaLnBrk="1" hangingPunct="1">
              <a:defRPr/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 lvl="3" eaLnBrk="1" hangingPunct="1">
              <a:defRPr/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 lvl="3" eaLnBrk="1" hangingPunct="1">
              <a:defRPr/>
            </a:pPr>
            <a:endParaRPr lang="en-GB" altLang="en-US" sz="1800" dirty="0">
              <a:latin typeface="Comic Sans MS" panose="030F0702030302020204" pitchFamily="66" charset="0"/>
            </a:endParaRPr>
          </a:p>
          <a:p>
            <a:pPr lvl="2" eaLnBrk="1" hangingPunct="1">
              <a:defRPr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914400" lvl="3" indent="0" eaLnBrk="1" hangingPunct="1">
              <a:buNone/>
              <a:defRPr/>
            </a:pPr>
            <a:endParaRPr lang="en-GB" altLang="en-US" b="1" dirty="0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 lIns="91440" rIns="91440" bIns="45720" anchor="t"/>
          <a:lstStyle/>
          <a:p>
            <a:pPr>
              <a:defRPr/>
            </a:pPr>
            <a:r>
              <a:rPr lang="en-GB" altLang="en-US" sz="4000" dirty="0"/>
              <a:t>Things to do at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378558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End of year expectations for Reception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18864" y="1484785"/>
            <a:ext cx="8085584" cy="20162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2000" dirty="0"/>
              <a:t>Children count reliably with numbers from one to 20, place them in order and say which number is one more and one less than a given number. Using quantities and objects, they add and subtract two single-digit numbers and count on or back to find the answer. They solve problems, including doubling, halving and sharing. </a:t>
            </a:r>
          </a:p>
          <a:p>
            <a:pPr marL="109728" indent="0">
              <a:buNone/>
            </a:pPr>
            <a:endParaRPr lang="en-GB" sz="105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39552" y="3785584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Exceeding 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518864" y="764704"/>
            <a:ext cx="8229600" cy="57952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Expected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39687B-AF59-4B56-B39B-F748BAE15B91}"/>
              </a:ext>
            </a:extLst>
          </p:cNvPr>
          <p:cNvSpPr txBox="1"/>
          <p:nvPr/>
        </p:nvSpPr>
        <p:spPr>
          <a:xfrm>
            <a:off x="539552" y="4581128"/>
            <a:ext cx="80648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56032" ea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sz="2000" dirty="0">
                <a:latin typeface="Comic Sans MS" panose="030F0702030302020204" pitchFamily="66" charset="0"/>
              </a:rPr>
              <a:t>Children estimate a number of objects and check quantities by counting up to 20. They solve practical problems that involve combining groups of 2, 5 or 10, or sharing into equal groups.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25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F396A7-2C9A-4541-943F-C746B1D8E55E}"/>
              </a:ext>
            </a:extLst>
          </p:cNvPr>
          <p:cNvSpPr/>
          <p:nvPr/>
        </p:nvSpPr>
        <p:spPr>
          <a:xfrm>
            <a:off x="0" y="4937439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39" y="2844536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When do the children learn number? 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84785"/>
            <a:ext cx="8147248" cy="648072"/>
          </a:xfrm>
          <a:prstGeom prst="rect">
            <a:avLst/>
          </a:prstGeom>
        </p:spPr>
        <p:txBody>
          <a:bodyPr vert="horz">
            <a:noAutofit/>
          </a:bodyPr>
          <a:lstStyle>
            <a:defPPr>
              <a:defRPr lang="en-US"/>
            </a:defPPr>
            <a:lvl1pPr marL="365760" indent="-256032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>
                <a:latin typeface="Comic Sans MS" panose="030F0702030302020204" pitchFamily="66" charset="0"/>
              </a:defRPr>
            </a:lvl1pPr>
            <a:lvl2pPr marL="621792" indent="-22860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>
                <a:latin typeface="Comic Sans MS" panose="030F0702030302020204" pitchFamily="66" charset="0"/>
              </a:defRPr>
            </a:lvl2pPr>
            <a:lvl3pPr marL="859536" indent="-22860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>
                <a:latin typeface="Comic Sans MS" panose="030F0702030302020204" pitchFamily="66" charset="0"/>
              </a:defRPr>
            </a:lvl3pPr>
            <a:lvl4pPr marL="1143000" indent="-22860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>
                <a:latin typeface="Comic Sans MS" panose="030F0702030302020204" pitchFamily="66" charset="0"/>
              </a:defRPr>
            </a:lvl4pPr>
            <a:lvl5pPr marL="1371600" indent="-22860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>
                <a:latin typeface="Comic Sans MS" panose="030F0702030302020204" pitchFamily="66" charset="0"/>
              </a:defRPr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>
                <a:latin typeface="+mn-lt"/>
              </a:defRPr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>
                <a:latin typeface="+mn-lt"/>
              </a:defRPr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>
                <a:latin typeface="+mn-lt"/>
              </a:defRPr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>
                <a:latin typeface="+mn-lt"/>
              </a:defRPr>
            </a:lvl9pPr>
            <a:extLst/>
          </a:lstStyle>
          <a:p>
            <a:r>
              <a:rPr lang="en-GB" dirty="0"/>
              <a:t>Maths carpet session with either a number or shape, space and measure focus. </a:t>
            </a:r>
          </a:p>
          <a:p>
            <a:r>
              <a:rPr lang="en-GB" dirty="0"/>
              <a:t>Maths activities linked to current learning – children can choose their activity. </a:t>
            </a:r>
          </a:p>
          <a:p>
            <a:endParaRPr lang="en-GB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39552" y="2843533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GB" dirty="0">
                <a:solidFill>
                  <a:schemeClr val="bg1"/>
                </a:solidFill>
              </a:rPr>
              <a:t>Play  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518864" y="764704"/>
            <a:ext cx="8229600" cy="57952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Daily maths teaching  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2F96CD10-30D5-44AA-819B-F6479E946EC2}"/>
              </a:ext>
            </a:extLst>
          </p:cNvPr>
          <p:cNvSpPr txBox="1">
            <a:spLocks/>
          </p:cNvSpPr>
          <p:nvPr/>
        </p:nvSpPr>
        <p:spPr>
          <a:xfrm>
            <a:off x="539552" y="4931691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GB" dirty="0">
                <a:solidFill>
                  <a:schemeClr val="bg1"/>
                </a:solidFill>
              </a:rPr>
              <a:t>Routines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B491D-3A99-4406-A7B8-9ADF161B2D11}"/>
              </a:ext>
            </a:extLst>
          </p:cNvPr>
          <p:cNvSpPr txBox="1"/>
          <p:nvPr/>
        </p:nvSpPr>
        <p:spPr>
          <a:xfrm>
            <a:off x="457200" y="5661248"/>
            <a:ext cx="74271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56032" ea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sz="2000" dirty="0">
                <a:latin typeface="Comic Sans MS" panose="030F0702030302020204" pitchFamily="66" charset="0"/>
              </a:rPr>
              <a:t>Dinner labels, lining up, tidy up time…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A8B417-282A-4C42-A6C9-9FA3E33A7540}"/>
              </a:ext>
            </a:extLst>
          </p:cNvPr>
          <p:cNvSpPr txBox="1"/>
          <p:nvPr/>
        </p:nvSpPr>
        <p:spPr>
          <a:xfrm>
            <a:off x="457200" y="3501008"/>
            <a:ext cx="8311952" cy="1477328"/>
          </a:xfrm>
          <a:prstGeom prst="rect">
            <a:avLst/>
          </a:prstGeom>
        </p:spPr>
        <p:txBody>
          <a:bodyPr vert="horz">
            <a:normAutofit/>
          </a:bodyPr>
          <a:lstStyle>
            <a:defPPr>
              <a:defRPr lang="en-US"/>
            </a:defPPr>
            <a:lvl1pPr marL="109728" indent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1600">
                <a:latin typeface="Comic Sans MS" panose="030F0702030302020204" pitchFamily="66" charset="0"/>
              </a:defRPr>
            </a:lvl1pPr>
            <a:lvl2pPr marL="621792" indent="-22860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>
                <a:latin typeface="Comic Sans MS" panose="030F0702030302020204" pitchFamily="66" charset="0"/>
              </a:defRPr>
            </a:lvl2pPr>
            <a:lvl3pPr marL="859536" indent="-22860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>
                <a:latin typeface="Comic Sans MS" panose="030F0702030302020204" pitchFamily="66" charset="0"/>
              </a:defRPr>
            </a:lvl3pPr>
            <a:lvl4pPr marL="1143000" indent="-22860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>
                <a:latin typeface="Comic Sans MS" panose="030F0702030302020204" pitchFamily="66" charset="0"/>
              </a:defRPr>
            </a:lvl4pPr>
            <a:lvl5pPr marL="1371600" indent="-22860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>
                <a:latin typeface="Comic Sans MS" panose="030F0702030302020204" pitchFamily="66" charset="0"/>
              </a:defRPr>
            </a:lvl5pPr>
            <a:lvl6pPr marL="16002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>
                <a:latin typeface="+mn-lt"/>
              </a:defRPr>
            </a:lvl6pPr>
            <a:lvl7pPr marL="18288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>
                <a:latin typeface="+mn-lt"/>
              </a:defRPr>
            </a:lvl7pPr>
            <a:lvl8pPr marL="20574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>
                <a:latin typeface="+mn-lt"/>
              </a:defRPr>
            </a:lvl8pPr>
            <a:lvl9pPr marL="2286000" indent="-228600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baseline="0">
                <a:latin typeface="+mn-lt"/>
              </a:defRPr>
            </a:lvl9pPr>
          </a:lstStyle>
          <a:p>
            <a:pPr marL="365760" indent="-256032">
              <a:buFont typeface="Wingdings 3"/>
              <a:buChar char=""/>
            </a:pPr>
            <a:r>
              <a:rPr lang="en-GB" sz="2000" dirty="0"/>
              <a:t>Specific activities set out linked to prior/current learning.</a:t>
            </a:r>
          </a:p>
          <a:p>
            <a:pPr marL="365760" indent="-256032">
              <a:buFont typeface="Wingdings 3"/>
              <a:buChar char=""/>
            </a:pPr>
            <a:r>
              <a:rPr lang="en-GB" sz="2000" dirty="0"/>
              <a:t>Variety of maths resources readily available to the children.</a:t>
            </a:r>
          </a:p>
          <a:p>
            <a:pPr marL="365760" indent="-256032">
              <a:buFont typeface="Wingdings 3"/>
              <a:buChar char=""/>
            </a:pPr>
            <a:r>
              <a:rPr lang="en-GB" sz="2000" dirty="0"/>
              <a:t>Opportunities to develop maths learning in all areas of the environment – skilled staff know how to take learning forwards.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758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2330349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How is it taught? 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18864" y="1484785"/>
            <a:ext cx="8085584" cy="7955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2000" dirty="0"/>
              <a:t>Embedding understanding – ensuring those foundations are secure to build on.</a:t>
            </a:r>
          </a:p>
          <a:p>
            <a:pPr marL="109728" indent="0">
              <a:buNone/>
            </a:pPr>
            <a:endParaRPr lang="en-GB" sz="2000" dirty="0"/>
          </a:p>
          <a:p>
            <a:pPr marL="109728" indent="0">
              <a:buNone/>
            </a:pPr>
            <a:endParaRPr lang="en-GB" sz="2000" dirty="0"/>
          </a:p>
          <a:p>
            <a:pPr marL="109728" indent="0">
              <a:buNone/>
            </a:pPr>
            <a:endParaRPr lang="en-GB" sz="105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87767" y="2330349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GB" dirty="0">
                <a:solidFill>
                  <a:schemeClr val="bg1"/>
                </a:solidFill>
              </a:rPr>
              <a:t>What does this look like? 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518864" y="764704"/>
            <a:ext cx="8229600" cy="57952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Mastery approach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C03587-A346-4EF3-8002-398D5711ABC4}"/>
              </a:ext>
            </a:extLst>
          </p:cNvPr>
          <p:cNvSpPr txBox="1"/>
          <p:nvPr/>
        </p:nvSpPr>
        <p:spPr>
          <a:xfrm>
            <a:off x="539552" y="2996952"/>
            <a:ext cx="8116681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56032" ea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sz="2000" dirty="0">
                <a:latin typeface="Comic Sans MS" panose="030F0702030302020204" pitchFamily="66" charset="0"/>
              </a:rPr>
              <a:t>Back to basics – focus on one number per week. </a:t>
            </a:r>
          </a:p>
          <a:p>
            <a:pPr marL="365760" indent="-256032" ea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sz="2000" dirty="0">
                <a:latin typeface="Comic Sans MS" panose="030F0702030302020204" pitchFamily="66" charset="0"/>
              </a:rPr>
              <a:t>Counting physical objects -  putting them in a line, touching each object as they count, saying the names in order, saying the total number in the group.</a:t>
            </a:r>
          </a:p>
          <a:p>
            <a:pPr marL="365760" indent="-256032" ea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sz="2000" dirty="0">
                <a:latin typeface="Comic Sans MS" panose="030F0702030302020204" pitchFamily="66" charset="0"/>
              </a:rPr>
              <a:t>Counting objects from a larger group.</a:t>
            </a:r>
          </a:p>
          <a:p>
            <a:pPr marL="365760" indent="-256032" ea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sz="2000" dirty="0">
                <a:latin typeface="Comic Sans MS" panose="030F0702030302020204" pitchFamily="66" charset="0"/>
              </a:rPr>
              <a:t>Counting claps, jumps etc. </a:t>
            </a:r>
          </a:p>
          <a:p>
            <a:pPr marL="365760" indent="-256032" ea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sz="2000" dirty="0">
                <a:latin typeface="Comic Sans MS" panose="030F0702030302020204" pitchFamily="66" charset="0"/>
              </a:rPr>
              <a:t>Counting forwards and backwards, understanding its relationship with other numbers – one more/one less.</a:t>
            </a:r>
          </a:p>
          <a:p>
            <a:pPr marL="365760" indent="-256032" ea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GB" sz="2000" dirty="0">
                <a:latin typeface="Comic Sans MS" panose="030F0702030302020204" pitchFamily="66" charset="0"/>
              </a:rPr>
              <a:t>Comparing quantities – more/less/equal/the same.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69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4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48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/>
              <a:t>Example – number 5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14501" y="823905"/>
            <a:ext cx="613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Different ways of representing numbers – making connections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14EEDF-DE12-415F-8483-9D56386E4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89" y="1660402"/>
            <a:ext cx="1107028" cy="16561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122739-8EB0-4A4C-AE2C-B050D82834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894" y="3403864"/>
            <a:ext cx="1512168" cy="151216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F288327-42CC-444A-9E0D-4078964CEA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45" y="1522685"/>
            <a:ext cx="825633" cy="82563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04A43DA-F094-47A9-8671-04F59638E5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01" y="1371185"/>
            <a:ext cx="825633" cy="82563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F17B9BE-690E-44B6-B4C8-23CE4168A9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03" y="2060848"/>
            <a:ext cx="825633" cy="82563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5EF62C9-8D94-4968-8A0A-C70FD4051E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276" y="2564904"/>
            <a:ext cx="825633" cy="82563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51CA26C-3390-400D-BB72-504A91ED00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531359"/>
            <a:ext cx="825633" cy="82563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E1570A53-75C5-433A-94AA-641C40E83C2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"/>
          <a:stretch/>
        </p:blipFill>
        <p:spPr>
          <a:xfrm>
            <a:off x="1058909" y="3712327"/>
            <a:ext cx="1107029" cy="1203433"/>
          </a:xfrm>
          <a:prstGeom prst="rect">
            <a:avLst/>
          </a:prstGeom>
        </p:spPr>
      </p:pic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CC90AD43-3F09-453C-934A-7C57B8D72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49712"/>
              </p:ext>
            </p:extLst>
          </p:nvPr>
        </p:nvGraphicFramePr>
        <p:xfrm>
          <a:off x="887834" y="5328130"/>
          <a:ext cx="6133820" cy="577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620">
                  <a:extLst>
                    <a:ext uri="{9D8B030D-6E8A-4147-A177-3AD203B41FA5}">
                      <a16:colId xmlns:a16="http://schemas.microsoft.com/office/drawing/2014/main" val="2525562993"/>
                    </a:ext>
                  </a:extLst>
                </a:gridCol>
                <a:gridCol w="557620">
                  <a:extLst>
                    <a:ext uri="{9D8B030D-6E8A-4147-A177-3AD203B41FA5}">
                      <a16:colId xmlns:a16="http://schemas.microsoft.com/office/drawing/2014/main" val="2156075996"/>
                    </a:ext>
                  </a:extLst>
                </a:gridCol>
                <a:gridCol w="557620">
                  <a:extLst>
                    <a:ext uri="{9D8B030D-6E8A-4147-A177-3AD203B41FA5}">
                      <a16:colId xmlns:a16="http://schemas.microsoft.com/office/drawing/2014/main" val="2444306199"/>
                    </a:ext>
                  </a:extLst>
                </a:gridCol>
                <a:gridCol w="557620">
                  <a:extLst>
                    <a:ext uri="{9D8B030D-6E8A-4147-A177-3AD203B41FA5}">
                      <a16:colId xmlns:a16="http://schemas.microsoft.com/office/drawing/2014/main" val="3393322002"/>
                    </a:ext>
                  </a:extLst>
                </a:gridCol>
                <a:gridCol w="557620">
                  <a:extLst>
                    <a:ext uri="{9D8B030D-6E8A-4147-A177-3AD203B41FA5}">
                      <a16:colId xmlns:a16="http://schemas.microsoft.com/office/drawing/2014/main" val="1943171755"/>
                    </a:ext>
                  </a:extLst>
                </a:gridCol>
                <a:gridCol w="557620">
                  <a:extLst>
                    <a:ext uri="{9D8B030D-6E8A-4147-A177-3AD203B41FA5}">
                      <a16:colId xmlns:a16="http://schemas.microsoft.com/office/drawing/2014/main" val="3275602066"/>
                    </a:ext>
                  </a:extLst>
                </a:gridCol>
                <a:gridCol w="557620">
                  <a:extLst>
                    <a:ext uri="{9D8B030D-6E8A-4147-A177-3AD203B41FA5}">
                      <a16:colId xmlns:a16="http://schemas.microsoft.com/office/drawing/2014/main" val="3441611545"/>
                    </a:ext>
                  </a:extLst>
                </a:gridCol>
                <a:gridCol w="557620">
                  <a:extLst>
                    <a:ext uri="{9D8B030D-6E8A-4147-A177-3AD203B41FA5}">
                      <a16:colId xmlns:a16="http://schemas.microsoft.com/office/drawing/2014/main" val="3051185794"/>
                    </a:ext>
                  </a:extLst>
                </a:gridCol>
                <a:gridCol w="557620">
                  <a:extLst>
                    <a:ext uri="{9D8B030D-6E8A-4147-A177-3AD203B41FA5}">
                      <a16:colId xmlns:a16="http://schemas.microsoft.com/office/drawing/2014/main" val="3352874496"/>
                    </a:ext>
                  </a:extLst>
                </a:gridCol>
                <a:gridCol w="557620">
                  <a:extLst>
                    <a:ext uri="{9D8B030D-6E8A-4147-A177-3AD203B41FA5}">
                      <a16:colId xmlns:a16="http://schemas.microsoft.com/office/drawing/2014/main" val="3708294525"/>
                    </a:ext>
                  </a:extLst>
                </a:gridCol>
                <a:gridCol w="557620">
                  <a:extLst>
                    <a:ext uri="{9D8B030D-6E8A-4147-A177-3AD203B41FA5}">
                      <a16:colId xmlns:a16="http://schemas.microsoft.com/office/drawing/2014/main" val="1176230712"/>
                    </a:ext>
                  </a:extLst>
                </a:gridCol>
              </a:tblGrid>
              <a:tr h="5773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CW Precursive 4" panose="03050602040000000000" pitchFamily="66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239642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91E5E1BF-B22B-408F-81DF-E9ABB3120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57047"/>
              </p:ext>
            </p:extLst>
          </p:nvPr>
        </p:nvGraphicFramePr>
        <p:xfrm>
          <a:off x="5364088" y="1555928"/>
          <a:ext cx="3322710" cy="129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542">
                  <a:extLst>
                    <a:ext uri="{9D8B030D-6E8A-4147-A177-3AD203B41FA5}">
                      <a16:colId xmlns:a16="http://schemas.microsoft.com/office/drawing/2014/main" val="3897827417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4136788842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457686529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2518694723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2518234213"/>
                    </a:ext>
                  </a:extLst>
                </a:gridCol>
              </a:tblGrid>
              <a:tr h="6485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432395"/>
                  </a:ext>
                </a:extLst>
              </a:tr>
              <a:tr h="6485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851896"/>
                  </a:ext>
                </a:extLst>
              </a:tr>
            </a:tbl>
          </a:graphicData>
        </a:graphic>
      </p:graphicFrame>
      <p:pic>
        <p:nvPicPr>
          <p:cNvPr id="56" name="Picture 4" descr="Image result for apples cartoon">
            <a:hlinkClick r:id="rId7"/>
            <a:extLst>
              <a:ext uri="{FF2B5EF4-FFF2-40B4-BE49-F238E27FC236}">
                <a16:creationId xmlns:a16="http://schemas.microsoft.com/office/drawing/2014/main" id="{7B8C42A7-CAF4-4DBC-9DEE-637F66C638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5465894" y="1570427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Image result for apples cartoon">
            <a:hlinkClick r:id="rId7"/>
            <a:extLst>
              <a:ext uri="{FF2B5EF4-FFF2-40B4-BE49-F238E27FC236}">
                <a16:creationId xmlns:a16="http://schemas.microsoft.com/office/drawing/2014/main" id="{CD482143-7F9C-40DC-AEF1-617A49D259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6121138" y="1585011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4" descr="Image result for apples cartoon">
            <a:hlinkClick r:id="rId7"/>
            <a:extLst>
              <a:ext uri="{FF2B5EF4-FFF2-40B4-BE49-F238E27FC236}">
                <a16:creationId xmlns:a16="http://schemas.microsoft.com/office/drawing/2014/main" id="{2F673920-36CC-47BF-8285-7F08047225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6773250" y="1590272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4" descr="Image result for apples cartoon">
            <a:hlinkClick r:id="rId7"/>
            <a:extLst>
              <a:ext uri="{FF2B5EF4-FFF2-40B4-BE49-F238E27FC236}">
                <a16:creationId xmlns:a16="http://schemas.microsoft.com/office/drawing/2014/main" id="{8B62E78D-79B9-4507-883F-CC89520F76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7443015" y="1586238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Image result for apples cartoon">
            <a:hlinkClick r:id="rId7"/>
            <a:extLst>
              <a:ext uri="{FF2B5EF4-FFF2-40B4-BE49-F238E27FC236}">
                <a16:creationId xmlns:a16="http://schemas.microsoft.com/office/drawing/2014/main" id="{2361605A-2C08-4E9A-A17D-56806EC069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8100392" y="1586238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CC80AD6-2275-440B-813D-AE6D6E1454DE}"/>
              </a:ext>
            </a:extLst>
          </p:cNvPr>
          <p:cNvSpPr/>
          <p:nvPr/>
        </p:nvSpPr>
        <p:spPr>
          <a:xfrm>
            <a:off x="3303778" y="3649324"/>
            <a:ext cx="1340230" cy="1418229"/>
          </a:xfrm>
          <a:prstGeom prst="roundRect">
            <a:avLst/>
          </a:prstGeom>
          <a:solidFill>
            <a:srgbClr val="0BD0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AC04B5F-DB65-416C-816A-2478038A9813}"/>
              </a:ext>
            </a:extLst>
          </p:cNvPr>
          <p:cNvSpPr txBox="1"/>
          <p:nvPr/>
        </p:nvSpPr>
        <p:spPr>
          <a:xfrm>
            <a:off x="3536979" y="3909901"/>
            <a:ext cx="87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CW Precursive 4" panose="03050602040000000000" pitchFamily="66" charset="0"/>
              </a:rPr>
              <a:t>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0067A51-0687-4B05-B11C-D9796AE829BD}"/>
              </a:ext>
            </a:extLst>
          </p:cNvPr>
          <p:cNvSpPr/>
          <p:nvPr/>
        </p:nvSpPr>
        <p:spPr>
          <a:xfrm>
            <a:off x="3587701" y="5229200"/>
            <a:ext cx="696267" cy="6763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BAF2EC9F-5E03-423C-8C86-5ECF2A6839E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862"/>
          <a:stretch/>
        </p:blipFill>
        <p:spPr>
          <a:xfrm>
            <a:off x="7348965" y="2889222"/>
            <a:ext cx="1256340" cy="263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9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4858986"/>
            <a:ext cx="9217024" cy="15223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What about the higher attainers? 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18864" y="1484784"/>
            <a:ext cx="8085584" cy="3209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2000" dirty="0"/>
              <a:t>Need to be able to show their knowledge in different contexts.</a:t>
            </a:r>
          </a:p>
          <a:p>
            <a:r>
              <a:rPr lang="en-GB" sz="2000" dirty="0"/>
              <a:t>How do you know…?</a:t>
            </a:r>
          </a:p>
          <a:p>
            <a:r>
              <a:rPr lang="en-GB" sz="2000" dirty="0"/>
              <a:t>What did you do first?</a:t>
            </a:r>
          </a:p>
          <a:p>
            <a:r>
              <a:rPr lang="en-GB" sz="2000" dirty="0"/>
              <a:t>Explain…</a:t>
            </a:r>
          </a:p>
          <a:p>
            <a:r>
              <a:rPr lang="en-GB" sz="2000" dirty="0"/>
              <a:t>Make mistakes – ask children to identify them and explain.</a:t>
            </a:r>
          </a:p>
          <a:p>
            <a:r>
              <a:rPr lang="en-GB" sz="2000" dirty="0"/>
              <a:t>Guess my rule – </a:t>
            </a:r>
            <a:r>
              <a:rPr lang="en-GB" sz="2000" dirty="0" err="1"/>
              <a:t>eg</a:t>
            </a:r>
            <a:r>
              <a:rPr lang="en-GB" sz="2000" dirty="0"/>
              <a:t> sorting items into two piles.</a:t>
            </a:r>
          </a:p>
          <a:p>
            <a:r>
              <a:rPr lang="en-GB" sz="2000" dirty="0"/>
              <a:t>Odd one out – make a set with one that doesn’t belong. Children to identify and explain – may have more than one answer! </a:t>
            </a:r>
          </a:p>
          <a:p>
            <a:r>
              <a:rPr lang="en-GB" sz="2000" dirty="0"/>
              <a:t>Introduce new concepts in small groups and during play. </a:t>
            </a:r>
          </a:p>
          <a:p>
            <a:endParaRPr lang="en-GB" sz="2000" dirty="0"/>
          </a:p>
          <a:p>
            <a:endParaRPr lang="en-GB" sz="1050" dirty="0"/>
          </a:p>
          <a:p>
            <a:endParaRPr lang="en-GB" sz="1050" dirty="0"/>
          </a:p>
          <a:p>
            <a:pPr marL="109728" indent="0">
              <a:buNone/>
            </a:pPr>
            <a:endParaRPr lang="en-GB" sz="105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18864" y="4972085"/>
            <a:ext cx="8229600" cy="129614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GB" sz="2800" dirty="0">
                <a:solidFill>
                  <a:schemeClr val="bg1"/>
                </a:solidFill>
              </a:rPr>
              <a:t>Children need time and opportunities to consolidate their learning and transfer that learning to different contexts. 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518864" y="764704"/>
            <a:ext cx="8229600" cy="57952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Deepen their understanding  </a:t>
            </a:r>
          </a:p>
        </p:txBody>
      </p:sp>
    </p:spTree>
    <p:extLst>
      <p:ext uri="{BB962C8B-B14F-4D97-AF65-F5344CB8AC3E}">
        <p14:creationId xmlns:p14="http://schemas.microsoft.com/office/powerpoint/2010/main" val="35411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Example – making number 5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DE7BAE-EA9F-455F-B261-2705DEC526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89" y="1660402"/>
            <a:ext cx="1260000" cy="188503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57C7BC-C149-484D-B84D-F0A9407A6E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660402"/>
            <a:ext cx="1260000" cy="12734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909EE6-2F63-4558-8D71-A93011DEEA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33806"/>
            <a:ext cx="1260000" cy="6333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C6FD46-FA21-4918-8A0F-A090AB07F1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830" y="1680919"/>
            <a:ext cx="630000" cy="6262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1EA64CE-FE05-4E2F-817D-352D3D0F03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824" y="2307139"/>
            <a:ext cx="1260000" cy="126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7247DAC-ECDA-4870-B0C2-E24F839821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89" y="4527070"/>
            <a:ext cx="1260000" cy="6333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A8634F0-63BC-4F5B-9819-5666CB3F65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89" y="5160403"/>
            <a:ext cx="1260000" cy="63333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19C43ED-BA0F-46FE-AE78-95D0848C7B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789" y="3902079"/>
            <a:ext cx="630000" cy="62622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6F58AD7-EE5C-4A55-9DAE-B6408FCD92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886999"/>
            <a:ext cx="1260000" cy="127340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8C9E55A-6823-461C-B7EF-FC7A03DA688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840" y="5156111"/>
            <a:ext cx="630000" cy="6262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7D143B6-BBD1-4412-9F35-EDBA3F99DD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156111"/>
            <a:ext cx="630000" cy="6262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88758C0-B0AD-41E8-BF90-FC124A9061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408" y="5153965"/>
            <a:ext cx="630000" cy="6262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90CB0E2-39A8-444C-9CA1-29057DBE47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185" y="4534183"/>
            <a:ext cx="630000" cy="62622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B733036-5097-4A73-A1F6-BB768B510C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630" y="5156111"/>
            <a:ext cx="630000" cy="6262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36DBD4E-E09D-4891-A99C-32011DAE25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830" y="4529891"/>
            <a:ext cx="630000" cy="62622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1677026-FEA4-46C1-A91B-FA7596AD2F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830" y="3897481"/>
            <a:ext cx="630000" cy="62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2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10 to 20 </a:t>
            </a:r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F6092506-FED7-48F9-ABEA-2155D86826FD}"/>
              </a:ext>
            </a:extLst>
          </p:cNvPr>
          <p:cNvSpPr txBox="1">
            <a:spLocks/>
          </p:cNvSpPr>
          <p:nvPr/>
        </p:nvSpPr>
        <p:spPr>
          <a:xfrm>
            <a:off x="457200" y="764704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Place value – e.g. 13 is 1 ten and 3 ones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F49D6B2-3B00-4BAD-8A68-96C1D25977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2326"/>
            <a:ext cx="1260000" cy="12734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5EF4E8-D619-4427-BC4D-365F29325A6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9" t="3129" r="20102" b="3129"/>
          <a:stretch/>
        </p:blipFill>
        <p:spPr>
          <a:xfrm>
            <a:off x="1043608" y="1866600"/>
            <a:ext cx="1260000" cy="3124800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78A7C34-5304-4A0D-BEF5-4DDE6FF45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79463"/>
              </p:ext>
            </p:extLst>
          </p:nvPr>
        </p:nvGraphicFramePr>
        <p:xfrm>
          <a:off x="5364088" y="1555928"/>
          <a:ext cx="3322710" cy="129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542">
                  <a:extLst>
                    <a:ext uri="{9D8B030D-6E8A-4147-A177-3AD203B41FA5}">
                      <a16:colId xmlns:a16="http://schemas.microsoft.com/office/drawing/2014/main" val="3897827417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4136788842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457686529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2518694723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2518234213"/>
                    </a:ext>
                  </a:extLst>
                </a:gridCol>
              </a:tblGrid>
              <a:tr h="6485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432395"/>
                  </a:ext>
                </a:extLst>
              </a:tr>
              <a:tr h="6485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851896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304CFA0E-87BC-45C7-B2BB-1FBD2C476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94948"/>
              </p:ext>
            </p:extLst>
          </p:nvPr>
        </p:nvGraphicFramePr>
        <p:xfrm>
          <a:off x="5364088" y="3048315"/>
          <a:ext cx="3322710" cy="129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542">
                  <a:extLst>
                    <a:ext uri="{9D8B030D-6E8A-4147-A177-3AD203B41FA5}">
                      <a16:colId xmlns:a16="http://schemas.microsoft.com/office/drawing/2014/main" val="3897827417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4136788842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457686529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2518694723"/>
                    </a:ext>
                  </a:extLst>
                </a:gridCol>
                <a:gridCol w="664542">
                  <a:extLst>
                    <a:ext uri="{9D8B030D-6E8A-4147-A177-3AD203B41FA5}">
                      <a16:colId xmlns:a16="http://schemas.microsoft.com/office/drawing/2014/main" val="2518234213"/>
                    </a:ext>
                  </a:extLst>
                </a:gridCol>
              </a:tblGrid>
              <a:tr h="6485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432395"/>
                  </a:ext>
                </a:extLst>
              </a:tr>
              <a:tr h="6485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851896"/>
                  </a:ext>
                </a:extLst>
              </a:tr>
            </a:tbl>
          </a:graphicData>
        </a:graphic>
      </p:graphicFrame>
      <p:pic>
        <p:nvPicPr>
          <p:cNvPr id="32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87C494DB-F395-464D-9725-1FDFD25643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5465894" y="1570427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EF836D29-9985-4837-A931-EEEA97AAC2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6123158" y="1570427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F3D26CDF-C475-40DB-B225-B398F51BEA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6101092" y="2239286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964963DF-9955-4E08-8B03-1FBE23B2BA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6768759" y="3064640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9302F467-F648-4125-A97C-EEBC011022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6768760" y="2226551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1B191367-D2C4-4250-BBFD-354ADE980A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7436428" y="2219586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E35D6492-F52A-40AF-80FF-EE1BFBF9D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8120645" y="2248763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BDCF89AE-5E3D-4260-8A58-D1A383B0EA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6772365" y="1586711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37D315FB-D165-4A7C-ABC6-95441C8A16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7451185" y="1586237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104B6434-7F29-431C-BDF5-AA2FB737D1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8100392" y="1586238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52B8E047-5BBA-444B-8348-C79BF024D7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5465893" y="2237382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638514ED-B6CA-4776-87A6-A567E84EEC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5465893" y="3062083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Image result for apples cartoon">
            <a:hlinkClick r:id="rId5"/>
            <a:extLst>
              <a:ext uri="{FF2B5EF4-FFF2-40B4-BE49-F238E27FC236}">
                <a16:creationId xmlns:a16="http://schemas.microsoft.com/office/drawing/2014/main" id="{0009CDA1-3A05-4B2B-BE53-B6470EDFD1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"/>
          <a:stretch/>
        </p:blipFill>
        <p:spPr bwMode="auto">
          <a:xfrm>
            <a:off x="6128597" y="3062083"/>
            <a:ext cx="496807" cy="57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212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5797" y="764704"/>
            <a:ext cx="9217024" cy="57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Addition </a:t>
            </a:r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F6092506-FED7-48F9-ABEA-2155D86826FD}"/>
              </a:ext>
            </a:extLst>
          </p:cNvPr>
          <p:cNvSpPr txBox="1">
            <a:spLocks/>
          </p:cNvSpPr>
          <p:nvPr/>
        </p:nvSpPr>
        <p:spPr>
          <a:xfrm>
            <a:off x="457200" y="764704"/>
            <a:ext cx="8229600" cy="579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2F4DFD-0E02-4161-8771-28CFDE4CD1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" t="3013" r="67547" b="52439"/>
          <a:stretch/>
        </p:blipFill>
        <p:spPr>
          <a:xfrm>
            <a:off x="156011" y="1395025"/>
            <a:ext cx="4474840" cy="31683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83BAE1-C5F0-445E-AC4B-ED8CC92225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00" t="52401" r="17600" b="4400"/>
          <a:stretch/>
        </p:blipFill>
        <p:spPr>
          <a:xfrm>
            <a:off x="4355976" y="3444046"/>
            <a:ext cx="4474840" cy="30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86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6699FF"/>
      </a:dk2>
      <a:lt2>
        <a:srgbClr val="FFFCC6"/>
      </a:lt2>
      <a:accent1>
        <a:srgbClr val="00006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99FF"/>
    </a:dk2>
    <a:lt2>
      <a:srgbClr val="FFFCC6"/>
    </a:lt2>
    <a:accent1>
      <a:srgbClr val="00006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99FF"/>
    </a:dk2>
    <a:lt2>
      <a:srgbClr val="FFFCC6"/>
    </a:lt2>
    <a:accent1>
      <a:srgbClr val="00006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99FF"/>
    </a:dk2>
    <a:lt2>
      <a:srgbClr val="FFFCC6"/>
    </a:lt2>
    <a:accent1>
      <a:srgbClr val="00006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99FF"/>
    </a:dk2>
    <a:lt2>
      <a:srgbClr val="FFFCC6"/>
    </a:lt2>
    <a:accent1>
      <a:srgbClr val="00006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699FF"/>
    </a:dk2>
    <a:lt2>
      <a:srgbClr val="FFFCC6"/>
    </a:lt2>
    <a:accent1>
      <a:srgbClr val="00006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3618</TotalTime>
  <Words>626</Words>
  <Application>Microsoft Office PowerPoint</Application>
  <PresentationFormat>On-screen Show (4:3)</PresentationFormat>
  <Paragraphs>130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CCW Precursive 4</vt:lpstr>
      <vt:lpstr>Comic Sans MS</vt:lpstr>
      <vt:lpstr>Lucida Sans Unicode</vt:lpstr>
      <vt:lpstr>Verdana</vt:lpstr>
      <vt:lpstr>Wingdings 2</vt:lpstr>
      <vt:lpstr>Wingdings 3</vt:lpstr>
      <vt:lpstr>Concourse</vt:lpstr>
      <vt:lpstr>Mathematics Workshop</vt:lpstr>
      <vt:lpstr>End of year expectations for Reception </vt:lpstr>
      <vt:lpstr>When do the children learn number?  </vt:lpstr>
      <vt:lpstr>How is it taught?  </vt:lpstr>
      <vt:lpstr>Example – number 5 </vt:lpstr>
      <vt:lpstr>What about the higher attainers?  </vt:lpstr>
      <vt:lpstr>Example – making number 5  </vt:lpstr>
      <vt:lpstr>10 to 20 </vt:lpstr>
      <vt:lpstr>Addition </vt:lpstr>
      <vt:lpstr>Addition </vt:lpstr>
      <vt:lpstr>Addition </vt:lpstr>
      <vt:lpstr>Addition </vt:lpstr>
      <vt:lpstr>Subtraction  </vt:lpstr>
      <vt:lpstr>Things to do at home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</dc:creator>
  <cp:lastModifiedBy>Anita</cp:lastModifiedBy>
  <cp:revision>190</cp:revision>
  <cp:lastPrinted>2018-11-15T13:04:42Z</cp:lastPrinted>
  <dcterms:created xsi:type="dcterms:W3CDTF">2010-03-19T13:17:57Z</dcterms:created>
  <dcterms:modified xsi:type="dcterms:W3CDTF">2020-02-14T14:33:52Z</dcterms:modified>
</cp:coreProperties>
</file>